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7"/>
  </p:notesMasterIdLst>
  <p:sldIdLst>
    <p:sldId id="266" r:id="rId5"/>
    <p:sldId id="466" r:id="rId6"/>
    <p:sldId id="273" r:id="rId7"/>
    <p:sldId id="853" r:id="rId8"/>
    <p:sldId id="852" r:id="rId9"/>
    <p:sldId id="278" r:id="rId10"/>
    <p:sldId id="277" r:id="rId11"/>
    <p:sldId id="280" r:id="rId12"/>
    <p:sldId id="279" r:id="rId13"/>
    <p:sldId id="284" r:id="rId14"/>
    <p:sldId id="285" r:id="rId15"/>
    <p:sldId id="463" r:id="rId16"/>
    <p:sldId id="287" r:id="rId17"/>
    <p:sldId id="464" r:id="rId18"/>
    <p:sldId id="289" r:id="rId19"/>
    <p:sldId id="290" r:id="rId20"/>
    <p:sldId id="298" r:id="rId21"/>
    <p:sldId id="467" r:id="rId22"/>
    <p:sldId id="291" r:id="rId23"/>
    <p:sldId id="295" r:id="rId24"/>
    <p:sldId id="294" r:id="rId25"/>
    <p:sldId id="292" r:id="rId26"/>
    <p:sldId id="468" r:id="rId27"/>
    <p:sldId id="428" r:id="rId28"/>
    <p:sldId id="451" r:id="rId29"/>
    <p:sldId id="429" r:id="rId30"/>
    <p:sldId id="430" r:id="rId31"/>
    <p:sldId id="431" r:id="rId32"/>
    <p:sldId id="432" r:id="rId33"/>
    <p:sldId id="437" r:id="rId34"/>
    <p:sldId id="433" r:id="rId35"/>
    <p:sldId id="434" r:id="rId36"/>
    <p:sldId id="436" r:id="rId37"/>
    <p:sldId id="435" r:id="rId38"/>
    <p:sldId id="461" r:id="rId39"/>
    <p:sldId id="462" r:id="rId40"/>
    <p:sldId id="452" r:id="rId41"/>
    <p:sldId id="450" r:id="rId42"/>
    <p:sldId id="293" r:id="rId43"/>
    <p:sldId id="854" r:id="rId44"/>
    <p:sldId id="855" r:id="rId45"/>
    <p:sldId id="296" r:id="rId46"/>
  </p:sldIdLst>
  <p:sldSz cx="13817600" cy="7772400"/>
  <p:notesSz cx="10972800" cy="7772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7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3192"/>
    <a:srgbClr val="0094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178" autoAdjust="0"/>
  </p:normalViewPr>
  <p:slideViewPr>
    <p:cSldViewPr>
      <p:cViewPr varScale="1">
        <p:scale>
          <a:sx n="78" d="100"/>
          <a:sy n="78" d="100"/>
        </p:scale>
        <p:origin x="1440" y="102"/>
      </p:cViewPr>
      <p:guideLst>
        <p:guide orient="horz" pos="2880"/>
        <p:guide pos="272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754563" cy="388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215063" y="0"/>
            <a:ext cx="4754562" cy="388938"/>
          </a:xfrm>
          <a:prstGeom prst="rect">
            <a:avLst/>
          </a:prstGeom>
        </p:spPr>
        <p:txBody>
          <a:bodyPr vert="horz" lIns="91440" tIns="45720" rIns="91440" bIns="45720" rtlCol="0"/>
          <a:lstStyle>
            <a:lvl1pPr algn="r">
              <a:defRPr sz="1200"/>
            </a:lvl1pPr>
          </a:lstStyle>
          <a:p>
            <a:fld id="{83FE419B-9E22-4578-A53E-6E93B508DF23}" type="datetimeFigureOut">
              <a:rPr lang="en-US" smtClean="0"/>
              <a:t>7/28/2026</a:t>
            </a:fld>
            <a:endParaRPr lang="en-US"/>
          </a:p>
        </p:txBody>
      </p:sp>
      <p:sp>
        <p:nvSpPr>
          <p:cNvPr id="4" name="Slide Image Placeholder 3"/>
          <p:cNvSpPr>
            <a:spLocks noGrp="1" noRot="1" noChangeAspect="1"/>
          </p:cNvSpPr>
          <p:nvPr>
            <p:ph type="sldImg" idx="2"/>
          </p:nvPr>
        </p:nvSpPr>
        <p:spPr>
          <a:xfrm>
            <a:off x="3155950" y="971550"/>
            <a:ext cx="4660900" cy="26225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96963" y="3740150"/>
            <a:ext cx="8778875" cy="30607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7383463"/>
            <a:ext cx="4754563" cy="388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215063" y="7383463"/>
            <a:ext cx="4754562" cy="388937"/>
          </a:xfrm>
          <a:prstGeom prst="rect">
            <a:avLst/>
          </a:prstGeom>
        </p:spPr>
        <p:txBody>
          <a:bodyPr vert="horz" lIns="91440" tIns="45720" rIns="91440" bIns="45720" rtlCol="0" anchor="b"/>
          <a:lstStyle>
            <a:lvl1pPr algn="r">
              <a:defRPr sz="1200"/>
            </a:lvl1pPr>
          </a:lstStyle>
          <a:p>
            <a:fld id="{4B4EBF36-B4CE-4BB1-95E5-81D405724A44}" type="slidenum">
              <a:rPr lang="en-US" smtClean="0"/>
              <a:t>‹#›</a:t>
            </a:fld>
            <a:endParaRPr lang="en-US"/>
          </a:p>
        </p:txBody>
      </p:sp>
    </p:spTree>
    <p:extLst>
      <p:ext uri="{BB962C8B-B14F-4D97-AF65-F5344CB8AC3E}">
        <p14:creationId xmlns:p14="http://schemas.microsoft.com/office/powerpoint/2010/main" val="515596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mailto:sdp@mass.gov"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4EBF36-B4CE-4BB1-95E5-81D405724A44}" type="slidenum">
              <a:rPr lang="en-US" smtClean="0"/>
              <a:t>2</a:t>
            </a:fld>
            <a:endParaRPr lang="en-US" dirty="0"/>
          </a:p>
        </p:txBody>
      </p:sp>
    </p:spTree>
    <p:extLst>
      <p:ext uri="{BB962C8B-B14F-4D97-AF65-F5344CB8AC3E}">
        <p14:creationId xmlns:p14="http://schemas.microsoft.com/office/powerpoint/2010/main" val="2555789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Statewide Contract Vendors have three distinct reporting obligations each quarter: Sales &amp; SDP Data, EPP/EPEAT reporting and Administration Fee reporting. Sales data helps the Commonwealth measure contract and vendor performance. There are separate online locations to fulfill out Sales &amp; SDP and Admin Fee quarterly reporting responsibilities. We will discuss each of these in more detail. </a:t>
            </a:r>
          </a:p>
          <a:p>
            <a:endParaRPr lang="en-US" dirty="0"/>
          </a:p>
        </p:txBody>
      </p:sp>
      <p:sp>
        <p:nvSpPr>
          <p:cNvPr id="4" name="Slide Number Placeholder 3"/>
          <p:cNvSpPr>
            <a:spLocks noGrp="1"/>
          </p:cNvSpPr>
          <p:nvPr>
            <p:ph type="sldNum" sz="quarter" idx="5"/>
          </p:nvPr>
        </p:nvSpPr>
        <p:spPr/>
        <p:txBody>
          <a:bodyPr/>
          <a:lstStyle/>
          <a:p>
            <a:fld id="{4B4EBF36-B4CE-4BB1-95E5-81D405724A44}" type="slidenum">
              <a:rPr lang="en-US" smtClean="0"/>
              <a:t>12</a:t>
            </a:fld>
            <a:endParaRPr lang="en-US"/>
          </a:p>
        </p:txBody>
      </p:sp>
    </p:spTree>
    <p:extLst>
      <p:ext uri="{BB962C8B-B14F-4D97-AF65-F5344CB8AC3E}">
        <p14:creationId xmlns:p14="http://schemas.microsoft.com/office/powerpoint/2010/main" val="828306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Vendors should make note of these important reporting deadlines, but also will receive due date reminders from OSD. </a:t>
            </a:r>
          </a:p>
          <a:p>
            <a:r>
              <a:rPr lang="en-US" dirty="0"/>
              <a:t>If you have more than one contract with the Commonwealth of MA, you are required to separately submit sales data and admin fee reporting for each contract.      </a:t>
            </a:r>
          </a:p>
          <a:p>
            <a:endParaRPr lang="en-US" dirty="0"/>
          </a:p>
        </p:txBody>
      </p:sp>
      <p:sp>
        <p:nvSpPr>
          <p:cNvPr id="4" name="Slide Number Placeholder 3"/>
          <p:cNvSpPr>
            <a:spLocks noGrp="1"/>
          </p:cNvSpPr>
          <p:nvPr>
            <p:ph type="sldNum" sz="quarter" idx="5"/>
          </p:nvPr>
        </p:nvSpPr>
        <p:spPr/>
        <p:txBody>
          <a:bodyPr/>
          <a:lstStyle/>
          <a:p>
            <a:fld id="{4B4EBF36-B4CE-4BB1-95E5-81D405724A44}" type="slidenum">
              <a:rPr lang="en-US" smtClean="0"/>
              <a:t>13</a:t>
            </a:fld>
            <a:endParaRPr lang="en-US"/>
          </a:p>
        </p:txBody>
      </p:sp>
    </p:spTree>
    <p:extLst>
      <p:ext uri="{BB962C8B-B14F-4D97-AF65-F5344CB8AC3E}">
        <p14:creationId xmlns:p14="http://schemas.microsoft.com/office/powerpoint/2010/main" val="1498139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Vendors will use the Vendor Report Management or VRM portal to report sales information each quarter. Additionally, the portal is designed to send sales report updates to SWC vendors at key points during each reporting cycle. Vendors may designate up to two Business Contacts to receive these important messages. These business contacts may be any staff member who is set up as a User in the VRM portal. Vendors are encouraged to attend VRM portal training and to use the VRM resources posted on our website. Contact B2GNow, our portal provider with questions. Vendors also may contact the OSD Help Desk.</a:t>
            </a:r>
          </a:p>
          <a:p>
            <a:endParaRPr lang="en-US" dirty="0"/>
          </a:p>
          <a:p>
            <a:r>
              <a:rPr lang="en-US" b="1" dirty="0"/>
              <a:t>All contract related questions should be directed to the myself. </a:t>
            </a:r>
            <a:endParaRPr lang="en-US" dirty="0"/>
          </a:p>
        </p:txBody>
      </p:sp>
      <p:sp>
        <p:nvSpPr>
          <p:cNvPr id="4" name="Slide Number Placeholder 3"/>
          <p:cNvSpPr>
            <a:spLocks noGrp="1"/>
          </p:cNvSpPr>
          <p:nvPr>
            <p:ph type="sldNum" sz="quarter" idx="5"/>
          </p:nvPr>
        </p:nvSpPr>
        <p:spPr/>
        <p:txBody>
          <a:bodyPr/>
          <a:lstStyle/>
          <a:p>
            <a:fld id="{4B4EBF36-B4CE-4BB1-95E5-81D405724A44}" type="slidenum">
              <a:rPr lang="en-US" smtClean="0"/>
              <a:t>14</a:t>
            </a:fld>
            <a:endParaRPr lang="en-US"/>
          </a:p>
        </p:txBody>
      </p:sp>
    </p:spTree>
    <p:extLst>
      <p:ext uri="{BB962C8B-B14F-4D97-AF65-F5344CB8AC3E}">
        <p14:creationId xmlns:p14="http://schemas.microsoft.com/office/powerpoint/2010/main" val="3460079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Administration Fee report, also submitted quarterly, is remitted through the Admin Fee Secure Online Portal. Our website provides FAQs and detailed job aid. Additionally, we offer a webinar that reviews this requirement. Please note that even on the occasion that vendors may not have sales for a particular quarter, vendors are required to submit a $0 report through the portal. Vendors should contact the OSD Fee Administrator with questions.  </a:t>
            </a:r>
          </a:p>
        </p:txBody>
      </p:sp>
      <p:sp>
        <p:nvSpPr>
          <p:cNvPr id="4" name="Slide Number Placeholder 3"/>
          <p:cNvSpPr>
            <a:spLocks noGrp="1"/>
          </p:cNvSpPr>
          <p:nvPr>
            <p:ph type="sldNum" sz="quarter" idx="5"/>
          </p:nvPr>
        </p:nvSpPr>
        <p:spPr/>
        <p:txBody>
          <a:bodyPr/>
          <a:lstStyle/>
          <a:p>
            <a:fld id="{4B4EBF36-B4CE-4BB1-95E5-81D405724A44}" type="slidenum">
              <a:rPr lang="en-US" smtClean="0"/>
              <a:t>15</a:t>
            </a:fld>
            <a:endParaRPr lang="en-US"/>
          </a:p>
        </p:txBody>
      </p:sp>
    </p:spTree>
    <p:extLst>
      <p:ext uri="{BB962C8B-B14F-4D97-AF65-F5344CB8AC3E}">
        <p14:creationId xmlns:p14="http://schemas.microsoft.com/office/powerpoint/2010/main" val="1681996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part of the submission process, I want to stress that the </a:t>
            </a:r>
            <a:r>
              <a:rPr lang="en-US" b="1" dirty="0"/>
              <a:t>Control Number</a:t>
            </a:r>
            <a:r>
              <a:rPr lang="en-US" dirty="0"/>
              <a:t>, a required field in the Admin Fee Portal, is different each quarter. Staff that are designated to receive Admin Fee notices will be sent the Control Number to be used for that quarter. </a:t>
            </a:r>
          </a:p>
        </p:txBody>
      </p:sp>
      <p:sp>
        <p:nvSpPr>
          <p:cNvPr id="4" name="Slide Number Placeholder 3"/>
          <p:cNvSpPr>
            <a:spLocks noGrp="1"/>
          </p:cNvSpPr>
          <p:nvPr>
            <p:ph type="sldNum" sz="quarter" idx="5"/>
          </p:nvPr>
        </p:nvSpPr>
        <p:spPr/>
        <p:txBody>
          <a:bodyPr/>
          <a:lstStyle/>
          <a:p>
            <a:fld id="{4B4EBF36-B4CE-4BB1-95E5-81D405724A44}" type="slidenum">
              <a:rPr lang="en-US" smtClean="0"/>
              <a:t>16</a:t>
            </a:fld>
            <a:endParaRPr lang="en-US"/>
          </a:p>
        </p:txBody>
      </p:sp>
    </p:spTree>
    <p:extLst>
      <p:ext uri="{BB962C8B-B14F-4D97-AF65-F5344CB8AC3E}">
        <p14:creationId xmlns:p14="http://schemas.microsoft.com/office/powerpoint/2010/main" val="40330199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4EBF36-B4CE-4BB1-95E5-81D405724A44}" type="slidenum">
              <a:rPr lang="en-US" smtClean="0"/>
              <a:t>17</a:t>
            </a:fld>
            <a:endParaRPr lang="en-US"/>
          </a:p>
        </p:txBody>
      </p:sp>
    </p:spTree>
    <p:extLst>
      <p:ext uri="{BB962C8B-B14F-4D97-AF65-F5344CB8AC3E}">
        <p14:creationId xmlns:p14="http://schemas.microsoft.com/office/powerpoint/2010/main" val="330475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4EBF36-B4CE-4BB1-95E5-81D405724A44}" type="slidenum">
              <a:rPr lang="en-US" smtClean="0"/>
              <a:t>19</a:t>
            </a:fld>
            <a:endParaRPr lang="en-US"/>
          </a:p>
        </p:txBody>
      </p:sp>
    </p:spTree>
    <p:extLst>
      <p:ext uri="{BB962C8B-B14F-4D97-AF65-F5344CB8AC3E}">
        <p14:creationId xmlns:p14="http://schemas.microsoft.com/office/powerpoint/2010/main" val="4188013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Training is a great way to get acclimated to Statewide Contracting and all of our classes are available online. Vendors should attend all the classes targeted to awarded Statewide Contract Vendors. View our class descriptions and link to the training schedule for available dates. Send an email to the training department if you have questions. </a:t>
            </a:r>
          </a:p>
        </p:txBody>
      </p:sp>
      <p:sp>
        <p:nvSpPr>
          <p:cNvPr id="4" name="Slide Number Placeholder 3"/>
          <p:cNvSpPr>
            <a:spLocks noGrp="1"/>
          </p:cNvSpPr>
          <p:nvPr>
            <p:ph type="sldNum" sz="quarter" idx="5"/>
          </p:nvPr>
        </p:nvSpPr>
        <p:spPr/>
        <p:txBody>
          <a:bodyPr/>
          <a:lstStyle/>
          <a:p>
            <a:fld id="{4B4EBF36-B4CE-4BB1-95E5-81D405724A44}" type="slidenum">
              <a:rPr lang="en-US" smtClean="0"/>
              <a:t>20</a:t>
            </a:fld>
            <a:endParaRPr lang="en-US"/>
          </a:p>
        </p:txBody>
      </p:sp>
    </p:spTree>
    <p:extLst>
      <p:ext uri="{BB962C8B-B14F-4D97-AF65-F5344CB8AC3E}">
        <p14:creationId xmlns:p14="http://schemas.microsoft.com/office/powerpoint/2010/main" val="22821834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ITT72 Contract User Guide is a resource for buyers and vendors. It details how to purchase from the contract, the awarded vendors, and other contract information. Refer to our website for a copy.</a:t>
            </a:r>
          </a:p>
          <a:p>
            <a:r>
              <a:rPr lang="en-US" dirty="0"/>
              <a:t>VendorWeb is an online database that provides past and scheduled payments to vendors from the Commonwealth of Massachusetts. Log in to VendorWeb with your Vendor Code and the Last 4 digits of your business Tax ID#. </a:t>
            </a:r>
            <a:r>
              <a:rPr lang="en-US" sz="1200" dirty="0">
                <a:solidFill>
                  <a:schemeClr val="bg1">
                    <a:lumMod val="50000"/>
                  </a:schemeClr>
                </a:solidFill>
              </a:rPr>
              <a:t>For payments from eligible entities that fall outside of the Commonwealth’s payment system (cities and towns, public schools, non-profits etc.), contact the purchasing entity directly.</a:t>
            </a:r>
            <a:endParaRPr lang="en-US" dirty="0"/>
          </a:p>
        </p:txBody>
      </p:sp>
      <p:sp>
        <p:nvSpPr>
          <p:cNvPr id="4" name="Slide Number Placeholder 3"/>
          <p:cNvSpPr>
            <a:spLocks noGrp="1"/>
          </p:cNvSpPr>
          <p:nvPr>
            <p:ph type="sldNum" sz="quarter" idx="5"/>
          </p:nvPr>
        </p:nvSpPr>
        <p:spPr/>
        <p:txBody>
          <a:bodyPr/>
          <a:lstStyle/>
          <a:p>
            <a:fld id="{4B4EBF36-B4CE-4BB1-95E5-81D405724A44}" type="slidenum">
              <a:rPr lang="en-US" smtClean="0"/>
              <a:t>21</a:t>
            </a:fld>
            <a:endParaRPr lang="en-US"/>
          </a:p>
        </p:txBody>
      </p:sp>
    </p:spTree>
    <p:extLst>
      <p:ext uri="{BB962C8B-B14F-4D97-AF65-F5344CB8AC3E}">
        <p14:creationId xmlns:p14="http://schemas.microsoft.com/office/powerpoint/2010/main" val="1913158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4EBF36-B4CE-4BB1-95E5-81D405724A44}" type="slidenum">
              <a:rPr lang="en-US" smtClean="0"/>
              <a:t>22</a:t>
            </a:fld>
            <a:endParaRPr lang="en-US"/>
          </a:p>
        </p:txBody>
      </p:sp>
    </p:spTree>
    <p:extLst>
      <p:ext uri="{BB962C8B-B14F-4D97-AF65-F5344CB8AC3E}">
        <p14:creationId xmlns:p14="http://schemas.microsoft.com/office/powerpoint/2010/main" val="4149413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will cover who is eligible to buy from Statewide Contracts, your use and responsibilities related to COMMBUYS, Supplier Diversity Program information and obligations, marketing your business, contract reporting, updating us about changes to your business, other ITT72 contract expectations, available training, and additional resources. I will allot time at the end for questions.</a:t>
            </a:r>
          </a:p>
        </p:txBody>
      </p:sp>
      <p:sp>
        <p:nvSpPr>
          <p:cNvPr id="4" name="Slide Number Placeholder 3"/>
          <p:cNvSpPr>
            <a:spLocks noGrp="1"/>
          </p:cNvSpPr>
          <p:nvPr>
            <p:ph type="sldNum" sz="quarter" idx="5"/>
          </p:nvPr>
        </p:nvSpPr>
        <p:spPr/>
        <p:txBody>
          <a:bodyPr/>
          <a:lstStyle/>
          <a:p>
            <a:fld id="{4B4EBF36-B4CE-4BB1-95E5-81D405724A44}" type="slidenum">
              <a:rPr lang="en-US" smtClean="0"/>
              <a:t>3</a:t>
            </a:fld>
            <a:endParaRPr lang="en-US"/>
          </a:p>
        </p:txBody>
      </p:sp>
    </p:spTree>
    <p:extLst>
      <p:ext uri="{BB962C8B-B14F-4D97-AF65-F5344CB8AC3E}">
        <p14:creationId xmlns:p14="http://schemas.microsoft.com/office/powerpoint/2010/main" val="8917827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4EBF36-B4CE-4BB1-95E5-81D405724A44}" type="slidenum">
              <a:rPr lang="en-US" smtClean="0"/>
              <a:t>23</a:t>
            </a:fld>
            <a:endParaRPr lang="en-US"/>
          </a:p>
        </p:txBody>
      </p:sp>
    </p:spTree>
    <p:extLst>
      <p:ext uri="{BB962C8B-B14F-4D97-AF65-F5344CB8AC3E}">
        <p14:creationId xmlns:p14="http://schemas.microsoft.com/office/powerpoint/2010/main" val="35045971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so much for having us. The Supplier Diversity Office (the SDO) is the Commonwealth’s newest executive agency coordinating several programs that work to ensure that divers and small businesses have a fair chance of participating in the Commonwealth’s contracts. </a:t>
            </a:r>
            <a:r>
              <a:rPr lang="en-US" u="sng" dirty="0"/>
              <a:t>Congratulations on being awarded a statewide contract! I am sure you remember that you were required to commit a percentage of your contract revenue to spending with certified diverse businesses under the Supplier Diversity Program (SDP). Now that you have been awarded a contract, I would like to discuss what is required of you as a contractor to maintain your compliance with the terms of the program throughout the life of this contract.</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E86FF91B-1B94-4550-BEC1-82B71242E61D}" type="slidenum">
              <a:rPr lang="en-US" smtClean="0"/>
              <a:t>24</a:t>
            </a:fld>
            <a:endParaRPr lang="en-US"/>
          </a:p>
        </p:txBody>
      </p:sp>
    </p:spTree>
    <p:extLst>
      <p:ext uri="{BB962C8B-B14F-4D97-AF65-F5344CB8AC3E}">
        <p14:creationId xmlns:p14="http://schemas.microsoft.com/office/powerpoint/2010/main" val="12635801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let’s discuss what we mean by “supplier diversity.” We define supplier diversity as the business practice of consistently including diverse businesses in an organization’s procurement activities. </a:t>
            </a:r>
          </a:p>
          <a:p>
            <a:endParaRPr lang="en-US" dirty="0"/>
          </a:p>
          <a:p>
            <a:r>
              <a:rPr lang="en-US" dirty="0"/>
              <a:t>The key words for us are:</a:t>
            </a:r>
          </a:p>
          <a:p>
            <a:pPr marL="171450" indent="-171450">
              <a:buFontTx/>
              <a:buChar char="-"/>
            </a:pPr>
            <a:r>
              <a:rPr lang="en-US" dirty="0"/>
              <a:t>“</a:t>
            </a:r>
            <a:r>
              <a:rPr lang="en-US" b="1" dirty="0"/>
              <a:t>consistently</a:t>
            </a:r>
            <a:r>
              <a:rPr lang="en-US" dirty="0"/>
              <a:t>” – because this practice is only effective if it is a consistent business practice with a responsible individual or unit, more on that later – and</a:t>
            </a:r>
          </a:p>
          <a:p>
            <a:pPr marL="171450" indent="-171450">
              <a:buFontTx/>
              <a:buChar char="-"/>
            </a:pPr>
            <a:r>
              <a:rPr lang="en-US" dirty="0"/>
              <a:t>“</a:t>
            </a:r>
            <a:r>
              <a:rPr lang="en-US" b="1" dirty="0"/>
              <a:t>businesses</a:t>
            </a:r>
            <a:r>
              <a:rPr lang="en-US" dirty="0"/>
              <a:t>” – because supplier diversity is different from workforce diversity. Workforce diversity has to do with hiring, promotion and retention of diverse individuals, and supplier diversity relates to how your </a:t>
            </a:r>
            <a:r>
              <a:rPr lang="en-US" b="1" dirty="0"/>
              <a:t>company</a:t>
            </a:r>
            <a:r>
              <a:rPr lang="en-US" b="0" dirty="0"/>
              <a:t> engages other </a:t>
            </a:r>
            <a:r>
              <a:rPr lang="en-US" b="1" dirty="0"/>
              <a:t>companies and organizations</a:t>
            </a:r>
            <a:r>
              <a:rPr lang="en-US" b="0" dirty="0"/>
              <a:t> in business-to-business relationships.</a:t>
            </a:r>
            <a:endParaRPr lang="en-US" dirty="0"/>
          </a:p>
          <a:p>
            <a:endParaRPr lang="en-US" dirty="0"/>
          </a:p>
          <a:p>
            <a:r>
              <a:rPr lang="en-US" dirty="0"/>
              <a:t>The ability to incorporate supplier diversity into contract performance and overall operations is a significant component of the value the Commonwealth expects from its contractors.</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4B4EBF36-B4CE-4BB1-95E5-81D405724A44}" type="slidenum">
              <a:rPr lang="en-US" smtClean="0"/>
              <a:t>25</a:t>
            </a:fld>
            <a:endParaRPr lang="en-US"/>
          </a:p>
        </p:txBody>
      </p:sp>
    </p:spTree>
    <p:extLst>
      <p:ext uri="{BB962C8B-B14F-4D97-AF65-F5344CB8AC3E}">
        <p14:creationId xmlns:p14="http://schemas.microsoft.com/office/powerpoint/2010/main" val="8864150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mission of the supplier diversity program is to promote equality and diversity in state contracting. </a:t>
            </a:r>
          </a:p>
          <a:p>
            <a:endParaRPr lang="en-US" dirty="0"/>
          </a:p>
          <a:p>
            <a:r>
              <a:rPr lang="en-US" dirty="0"/>
              <a:t>The way it works is that, on an annual basis, the Supplier Diversity Office sets spending goals for departments, which require them to engage diverse and small businesses in their operations.</a:t>
            </a:r>
          </a:p>
          <a:p>
            <a:endParaRPr lang="en-US" dirty="0"/>
          </a:p>
          <a:p>
            <a:r>
              <a:rPr lang="en-US" dirty="0"/>
              <a:t>These goals can be met by:</a:t>
            </a:r>
          </a:p>
          <a:p>
            <a:pPr marL="171450" indent="-171450">
              <a:buFontTx/>
              <a:buChar char="-"/>
            </a:pPr>
            <a:r>
              <a:rPr lang="en-US" dirty="0"/>
              <a:t>Directly contracting with certified diverse contractors – contractors that are themselves certified in the minority, woman, veteran and other diverse business categories. </a:t>
            </a:r>
            <a:r>
              <a:rPr lang="en-US" u="sng" dirty="0"/>
              <a:t>If your company is certified, you should use your certification as a marketing tool to encourage agencies to do business with you.</a:t>
            </a:r>
          </a:p>
          <a:p>
            <a:pPr marL="171450" indent="-171450">
              <a:buFontTx/>
              <a:buChar char="-"/>
            </a:pPr>
            <a:r>
              <a:rPr lang="en-US" dirty="0"/>
              <a:t>In addition, agencies can meet their spending goals through indirect spending. This is the type of spending where the agencies’ prime contractors engage certified diverse subcontractors and other business partners and then report how much they spent through those partnerships back to the agency. We call that indirect spending.</a:t>
            </a:r>
          </a:p>
          <a:p>
            <a:endParaRPr lang="en-US" dirty="0"/>
          </a:p>
          <a:p>
            <a:r>
              <a:rPr lang="en-US" dirty="0"/>
              <a:t>To facilitate this indirect spending, SDP partnerships are required for all non-construction contracts by executive agencies where an agency expects to spend more than $250K a year. This requirement applies to all vendors on this </a:t>
            </a:r>
            <a:r>
              <a:rPr lang="en-US" u="sng" dirty="0"/>
              <a:t>contract.</a:t>
            </a:r>
          </a:p>
          <a:p>
            <a:endParaRPr lang="en-US" dirty="0"/>
          </a:p>
          <a:p>
            <a:r>
              <a:rPr lang="en-US" dirty="0"/>
              <a:t>NEXT SLIDE</a:t>
            </a:r>
          </a:p>
          <a:p>
            <a:endParaRPr lang="en-US" dirty="0"/>
          </a:p>
        </p:txBody>
      </p:sp>
      <p:sp>
        <p:nvSpPr>
          <p:cNvPr id="4" name="Slide Number Placeholder 3"/>
          <p:cNvSpPr>
            <a:spLocks noGrp="1"/>
          </p:cNvSpPr>
          <p:nvPr>
            <p:ph type="sldNum" sz="quarter" idx="5"/>
          </p:nvPr>
        </p:nvSpPr>
        <p:spPr/>
        <p:txBody>
          <a:bodyPr/>
          <a:lstStyle/>
          <a:p>
            <a:fld id="{4B4EBF36-B4CE-4BB1-95E5-81D405724A44}" type="slidenum">
              <a:rPr lang="en-US" smtClean="0"/>
              <a:t>26</a:t>
            </a:fld>
            <a:endParaRPr lang="en-US"/>
          </a:p>
        </p:txBody>
      </p:sp>
    </p:spTree>
    <p:extLst>
      <p:ext uri="{BB962C8B-B14F-4D97-AF65-F5344CB8AC3E}">
        <p14:creationId xmlns:p14="http://schemas.microsoft.com/office/powerpoint/2010/main" val="27784969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a:t>
            </a:r>
            <a:r>
              <a:rPr lang="en-US" u="sng" dirty="0"/>
              <a:t>All new</a:t>
            </a:r>
            <a:r>
              <a:rPr lang="en-US" dirty="0"/>
              <a:t>)</a:t>
            </a:r>
          </a:p>
          <a:p>
            <a:pPr algn="l"/>
            <a:endParaRPr lang="en-US" dirty="0"/>
          </a:p>
          <a:p>
            <a:pPr algn="l"/>
            <a:r>
              <a:rPr lang="en-US" dirty="0"/>
              <a:t>What does this mean in practice? The program has three key requirements that </a:t>
            </a:r>
            <a:r>
              <a:rPr lang="en-US" b="1" dirty="0"/>
              <a:t>all</a:t>
            </a:r>
            <a:r>
              <a:rPr lang="en-US" b="0" dirty="0"/>
              <a:t> </a:t>
            </a:r>
            <a:r>
              <a:rPr lang="en-US" b="1" dirty="0"/>
              <a:t>contractors</a:t>
            </a:r>
            <a:r>
              <a:rPr lang="en-US" b="0" dirty="0"/>
              <a:t> without exception:</a:t>
            </a:r>
            <a:endParaRPr lang="en-US" dirty="0"/>
          </a:p>
          <a:p>
            <a:endParaRPr lang="en-US" dirty="0"/>
          </a:p>
          <a:p>
            <a:pPr marL="469900" lvl="1" indent="-279400">
              <a:buClr>
                <a:schemeClr val="accent6">
                  <a:lumMod val="75000"/>
                </a:schemeClr>
              </a:buClr>
              <a:buSzPct val="110000"/>
              <a:buFont typeface="Arial" panose="020B0604020202020204" pitchFamily="34" charset="0"/>
              <a:buChar char="•"/>
            </a:pPr>
            <a:r>
              <a:rPr lang="en-US" sz="1200" b="0" dirty="0">
                <a:solidFill>
                  <a:schemeClr val="dk1"/>
                </a:solidFill>
                <a:latin typeface="Calibri" panose="020F0502020204030204" pitchFamily="34" charset="0"/>
              </a:rPr>
              <a:t>You are on contract because you have met the first one – you proposed </a:t>
            </a:r>
            <a:r>
              <a:rPr lang="en-US" sz="1200" dirty="0">
                <a:solidFill>
                  <a:schemeClr val="dk1"/>
                </a:solidFill>
                <a:latin typeface="Calibri" panose="020F0502020204030204" pitchFamily="34" charset="0"/>
              </a:rPr>
              <a:t>a % of your company’s contract sales to be spent with certified diverse companies.</a:t>
            </a:r>
          </a:p>
          <a:p>
            <a:pPr marL="927100" lvl="2" indent="-279400">
              <a:buClr>
                <a:schemeClr val="accent6">
                  <a:lumMod val="75000"/>
                </a:schemeClr>
              </a:buClr>
              <a:buSzPct val="110000"/>
              <a:buFont typeface="Arial" panose="020B0604020202020204" pitchFamily="34" charset="0"/>
              <a:buChar char="•"/>
            </a:pPr>
            <a:r>
              <a:rPr lang="en-US" sz="1200" dirty="0">
                <a:solidFill>
                  <a:schemeClr val="dk1"/>
                </a:solidFill>
                <a:latin typeface="Calibri" panose="020F0502020204030204" pitchFamily="34" charset="0"/>
              </a:rPr>
              <a:t>We call the percentage your “SDP Commitment” and</a:t>
            </a:r>
          </a:p>
          <a:p>
            <a:pPr marL="927100" lvl="2" indent="-279400">
              <a:buClr>
                <a:schemeClr val="accent6">
                  <a:lumMod val="75000"/>
                </a:schemeClr>
              </a:buClr>
              <a:buSzPct val="110000"/>
              <a:buFont typeface="Arial" panose="020B0604020202020204" pitchFamily="34" charset="0"/>
              <a:buChar char="•"/>
            </a:pPr>
            <a:r>
              <a:rPr lang="en-US" sz="1200" dirty="0">
                <a:solidFill>
                  <a:schemeClr val="dk1"/>
                </a:solidFill>
                <a:latin typeface="Calibri" panose="020F0502020204030204" pitchFamily="34" charset="0"/>
              </a:rPr>
              <a:t>We call the certified diverse companies “SDP Partners.”</a:t>
            </a:r>
          </a:p>
          <a:p>
            <a:pPr marL="469900" lvl="1" indent="-279400">
              <a:buClr>
                <a:schemeClr val="accent6">
                  <a:lumMod val="75000"/>
                </a:schemeClr>
              </a:buClr>
              <a:buSzPct val="110000"/>
              <a:buFont typeface="Arial" panose="020B0604020202020204" pitchFamily="34" charset="0"/>
              <a:buChar char="•"/>
            </a:pPr>
            <a:endParaRPr lang="en-US" sz="800" b="1" dirty="0">
              <a:solidFill>
                <a:schemeClr val="dk1"/>
              </a:solidFill>
              <a:latin typeface="Calibri" panose="020F0502020204030204" pitchFamily="34" charset="0"/>
            </a:endParaRPr>
          </a:p>
          <a:p>
            <a:pPr marL="469900" lvl="1" indent="-279400">
              <a:buClr>
                <a:schemeClr val="accent6">
                  <a:lumMod val="75000"/>
                </a:schemeClr>
              </a:buClr>
              <a:buSzPct val="110000"/>
              <a:buFont typeface="Arial" panose="020B0604020202020204" pitchFamily="34" charset="0"/>
              <a:buChar char="•"/>
            </a:pPr>
            <a:r>
              <a:rPr lang="en-US" sz="1200" b="0" dirty="0">
                <a:solidFill>
                  <a:schemeClr val="dk1"/>
                </a:solidFill>
                <a:latin typeface="Calibri" panose="020F0502020204030204" pitchFamily="34" charset="0"/>
              </a:rPr>
              <a:t>Now that you are awarded, </a:t>
            </a:r>
            <a:r>
              <a:rPr lang="en-US" sz="1200" b="1" dirty="0">
                <a:solidFill>
                  <a:schemeClr val="dk1"/>
                </a:solidFill>
                <a:latin typeface="Calibri" panose="020F0502020204030204" pitchFamily="34" charset="0"/>
              </a:rPr>
              <a:t>all contractors</a:t>
            </a:r>
            <a:r>
              <a:rPr lang="en-US" sz="1200" dirty="0">
                <a:solidFill>
                  <a:schemeClr val="dk1"/>
                </a:solidFill>
                <a:latin typeface="Calibri" panose="020F0502020204030204" pitchFamily="34" charset="0"/>
              </a:rPr>
              <a:t> must report spending with SDP Partner(s) on a quarterly basis for the duration of the contract.</a:t>
            </a:r>
          </a:p>
          <a:p>
            <a:pPr marL="469900" lvl="1" indent="-279400">
              <a:buClr>
                <a:schemeClr val="accent6">
                  <a:lumMod val="75000"/>
                </a:schemeClr>
              </a:buClr>
              <a:buSzPct val="110000"/>
              <a:buFont typeface="Arial" panose="020B0604020202020204" pitchFamily="34" charset="0"/>
              <a:buChar char="•"/>
            </a:pPr>
            <a:endParaRPr lang="en-US" sz="800" b="1" dirty="0">
              <a:solidFill>
                <a:schemeClr val="dk1"/>
              </a:solidFill>
              <a:latin typeface="Calibri" panose="020F0502020204030204" pitchFamily="34" charset="0"/>
            </a:endParaRPr>
          </a:p>
          <a:p>
            <a:pPr marL="469900" lvl="1" indent="-279400">
              <a:buClr>
                <a:schemeClr val="accent6">
                  <a:lumMod val="75000"/>
                </a:schemeClr>
              </a:buClr>
              <a:buSzPct val="110000"/>
              <a:buFont typeface="Arial" panose="020B0604020202020204" pitchFamily="34" charset="0"/>
              <a:buChar char="•"/>
            </a:pPr>
            <a:r>
              <a:rPr lang="en-US" sz="1200" b="0" dirty="0">
                <a:solidFill>
                  <a:schemeClr val="dk1"/>
                </a:solidFill>
                <a:latin typeface="Calibri" panose="020F0502020204030204" pitchFamily="34" charset="0"/>
              </a:rPr>
              <a:t>Finally, </a:t>
            </a:r>
            <a:r>
              <a:rPr lang="en-US" sz="1200" b="1" dirty="0">
                <a:solidFill>
                  <a:schemeClr val="dk1"/>
                </a:solidFill>
                <a:latin typeface="Calibri" panose="020F0502020204030204" pitchFamily="34" charset="0"/>
              </a:rPr>
              <a:t>all SDP Partners </a:t>
            </a:r>
            <a:r>
              <a:rPr lang="en-US" sz="1200" dirty="0">
                <a:solidFill>
                  <a:schemeClr val="tx1"/>
                </a:solidFill>
                <a:latin typeface="Calibri" panose="020F0502020204030204" pitchFamily="34" charset="0"/>
              </a:rPr>
              <a:t>utilized by Contractors </a:t>
            </a:r>
            <a:r>
              <a:rPr lang="en-US" sz="1200" dirty="0">
                <a:solidFill>
                  <a:schemeClr val="dk1"/>
                </a:solidFill>
                <a:latin typeface="Calibri" panose="020F0502020204030204" pitchFamily="34" charset="0"/>
              </a:rPr>
              <a:t>must be listed in one of the two directories identified in this presentation.</a:t>
            </a:r>
            <a:endParaRPr lang="en-US" sz="1200" dirty="0">
              <a:cs typeface="Arial" pitchFamily="34" charset="0"/>
            </a:endParaRPr>
          </a:p>
          <a:p>
            <a:endParaRPr lang="en-US" dirty="0"/>
          </a:p>
          <a:p>
            <a:r>
              <a:rPr lang="en-US" dirty="0"/>
              <a:t>These requirements apply to your company even if:</a:t>
            </a:r>
          </a:p>
          <a:p>
            <a:pPr marL="171450" indent="-171450">
              <a:buFontTx/>
              <a:buChar char="-"/>
            </a:pPr>
            <a:r>
              <a:rPr lang="en-US" dirty="0"/>
              <a:t>Even if your company, individually, does not make a significant amount of money from the contract,</a:t>
            </a:r>
          </a:p>
          <a:p>
            <a:pPr marL="171450" indent="-171450">
              <a:buFontTx/>
              <a:buChar char="-"/>
            </a:pPr>
            <a:r>
              <a:rPr lang="en-US" dirty="0"/>
              <a:t>Even if your company does not have SDP Partners at the moment, and</a:t>
            </a:r>
          </a:p>
          <a:p>
            <a:pPr marL="171450" indent="-171450">
              <a:buFontTx/>
              <a:buChar char="-"/>
            </a:pPr>
            <a:r>
              <a:rPr lang="en-US" dirty="0"/>
              <a:t>Even if your company itself is a certified diverse company.</a:t>
            </a:r>
          </a:p>
          <a:p>
            <a:pPr marL="171450" indent="-171450">
              <a:buFontTx/>
              <a:buChar char="-"/>
            </a:pPr>
            <a:endParaRPr lang="en-US" dirty="0"/>
          </a:p>
          <a:p>
            <a:pPr marL="0" indent="0">
              <a:buFontTx/>
              <a:buNone/>
            </a:pPr>
            <a:r>
              <a:rPr lang="en-US" dirty="0"/>
              <a:t>That is correct: even if your company is itself certified as a diverse business, you are  still required to contract with a different diverse business to meet the requirements of this bid.</a:t>
            </a:r>
          </a:p>
          <a:p>
            <a:endParaRPr lang="en-US" dirty="0"/>
          </a:p>
          <a:p>
            <a:r>
              <a:rPr lang="en-US" dirty="0"/>
              <a:t>NEXT SLIDE</a:t>
            </a:r>
          </a:p>
          <a:p>
            <a:endParaRPr lang="en-US" dirty="0"/>
          </a:p>
        </p:txBody>
      </p:sp>
      <p:sp>
        <p:nvSpPr>
          <p:cNvPr id="4" name="Slide Number Placeholder 3"/>
          <p:cNvSpPr>
            <a:spLocks noGrp="1"/>
          </p:cNvSpPr>
          <p:nvPr>
            <p:ph type="sldNum" sz="quarter" idx="5"/>
          </p:nvPr>
        </p:nvSpPr>
        <p:spPr/>
        <p:txBody>
          <a:bodyPr/>
          <a:lstStyle/>
          <a:p>
            <a:fld id="{E86FF91B-1B94-4550-BEC1-82B71242E61D}" type="slidenum">
              <a:rPr lang="en-US" smtClean="0"/>
              <a:t>27</a:t>
            </a:fld>
            <a:endParaRPr lang="en-US"/>
          </a:p>
        </p:txBody>
      </p:sp>
    </p:spTree>
    <p:extLst>
      <p:ext uri="{BB962C8B-B14F-4D97-AF65-F5344CB8AC3E}">
        <p14:creationId xmlns:p14="http://schemas.microsoft.com/office/powerpoint/2010/main" val="27836599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u="sng" dirty="0"/>
              <a:t>All new</a:t>
            </a:r>
            <a:r>
              <a:rPr lang="en-US" dirty="0"/>
              <a:t>)</a:t>
            </a:r>
          </a:p>
          <a:p>
            <a:endParaRPr lang="en-US" dirty="0"/>
          </a:p>
          <a:p>
            <a:r>
              <a:rPr lang="en-US" dirty="0"/>
              <a:t>As you remember, at the time of bid, you submitted a completed SDP Plan Form. On this form, you:</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Described the “consistent practice” of inclusion of SDP partners into your business operations.</a:t>
            </a:r>
          </a:p>
          <a:p>
            <a:pPr marL="171450" indent="-171450">
              <a:buFontTx/>
              <a:buChar char="-"/>
            </a:pPr>
            <a:r>
              <a:rPr lang="en-US" dirty="0"/>
              <a:t>Stated your total SDP Percentage Commitment to be spent with certified diverse partners.</a:t>
            </a:r>
          </a:p>
          <a:p>
            <a:pPr marL="171450" indent="-171450">
              <a:buFontTx/>
              <a:buChar char="-"/>
            </a:pPr>
            <a:r>
              <a:rPr lang="en-US" dirty="0"/>
              <a:t>Proposed a list of SDP Partners you plan to use.</a:t>
            </a:r>
          </a:p>
          <a:p>
            <a:endParaRPr lang="en-US" dirty="0"/>
          </a:p>
          <a:p>
            <a:r>
              <a:rPr lang="en-US" dirty="0"/>
              <a:t>The goal of the planning process was to make sure that the Commonwealth selects not just a company with the most competitive SDP Plan, but one that is most likely to meet it.</a:t>
            </a:r>
          </a:p>
          <a:p>
            <a:endParaRPr lang="en-US" dirty="0"/>
          </a:p>
          <a:p>
            <a:r>
              <a:rPr lang="en-US" dirty="0"/>
              <a:t>To demonstrate that you are delivering on your commitment, the Commonwealth expects all vendors on this contract to file quarterly spending reports showing expenditures with proposed (and any new) SDP Partners. OSD’s Vendor Report Management system is used for filing both sales and SDP reports.</a:t>
            </a:r>
          </a:p>
          <a:p>
            <a:endParaRPr lang="en-US" dirty="0"/>
          </a:p>
          <a:p>
            <a:r>
              <a:rPr lang="en-US" dirty="0"/>
              <a:t>To make sure your reports meet all the program requirements, I want to go through the requirements once again.</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E86FF91B-1B94-4550-BEC1-82B71242E61D}" type="slidenum">
              <a:rPr lang="en-US" smtClean="0"/>
              <a:t>28</a:t>
            </a:fld>
            <a:endParaRPr lang="en-US"/>
          </a:p>
        </p:txBody>
      </p:sp>
    </p:spTree>
    <p:extLst>
      <p:ext uri="{BB962C8B-B14F-4D97-AF65-F5344CB8AC3E}">
        <p14:creationId xmlns:p14="http://schemas.microsoft.com/office/powerpoint/2010/main" val="9155837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(Shortened)</a:t>
            </a:r>
          </a:p>
          <a:p>
            <a:endParaRPr lang="en-US" u="sng" dirty="0"/>
          </a:p>
          <a:p>
            <a:r>
              <a:rPr lang="en-US" u="none" dirty="0"/>
              <a:t>I have mentioned that only specific categories of diverse companies are eligible to be your SDP partners. Those are:</a:t>
            </a:r>
          </a:p>
          <a:p>
            <a:pPr marL="171450" indent="-171450">
              <a:buFontTx/>
              <a:buChar char="-"/>
            </a:pPr>
            <a:r>
              <a:rPr lang="en-US" dirty="0"/>
              <a:t>Minority Business Enterprises and Nonprofit Organizations</a:t>
            </a:r>
          </a:p>
          <a:p>
            <a:pPr marL="171450" indent="-171450">
              <a:buFontTx/>
              <a:buChar char="-"/>
            </a:pPr>
            <a:r>
              <a:rPr lang="en-US" dirty="0"/>
              <a:t>Women Business Enterprises and Nonprofit Organizations</a:t>
            </a:r>
          </a:p>
          <a:p>
            <a:pPr marL="171450" indent="-171450">
              <a:buFontTx/>
              <a:buChar char="-"/>
            </a:pPr>
            <a:r>
              <a:rPr lang="en-US" dirty="0"/>
              <a:t>Veteran and Service-Disabled Veteran-Owned Businesses</a:t>
            </a:r>
          </a:p>
          <a:p>
            <a:pPr marL="171450" indent="-171450">
              <a:buFontTx/>
              <a:buChar char="-"/>
            </a:pPr>
            <a:r>
              <a:rPr lang="en-US" dirty="0"/>
              <a:t>Disability Owned Businesses, and</a:t>
            </a:r>
          </a:p>
          <a:p>
            <a:pPr marL="171450" indent="-171450">
              <a:buFontTx/>
              <a:buChar char="-"/>
            </a:pPr>
            <a:r>
              <a:rPr lang="en-US" dirty="0"/>
              <a:t>LGBT Owned Businesses</a:t>
            </a:r>
          </a:p>
          <a:p>
            <a:pPr marL="0" indent="0">
              <a:buFontTx/>
              <a:buNone/>
            </a:pPr>
            <a:endParaRPr lang="en-US" dirty="0"/>
          </a:p>
          <a:p>
            <a:pPr marL="0" indent="0">
              <a:buFontTx/>
              <a:buNone/>
            </a:pPr>
            <a:r>
              <a:rPr lang="en-US" dirty="0"/>
              <a:t>Two certification types you are likely to encounter that are valuable but </a:t>
            </a:r>
            <a:r>
              <a:rPr lang="en-US" b="1" dirty="0"/>
              <a:t>do not</a:t>
            </a:r>
            <a:r>
              <a:rPr lang="en-US" b="0" dirty="0"/>
              <a:t> contribute to meeting your supplier diversity commitment are:</a:t>
            </a:r>
          </a:p>
          <a:p>
            <a:pPr marL="171450" indent="-171450">
              <a:buFontTx/>
              <a:buChar char="-"/>
            </a:pPr>
            <a:r>
              <a:rPr lang="en-US" dirty="0"/>
              <a:t>DBE, or Disadvantaged Business Enterprise, which is a federal certification category relevant for federally-funded construction projects, and</a:t>
            </a:r>
          </a:p>
          <a:p>
            <a:pPr marL="171450" indent="-171450">
              <a:buFontTx/>
              <a:buChar char="-"/>
            </a:pPr>
            <a:r>
              <a:rPr lang="en-US" dirty="0"/>
              <a:t>PBE, or Portuguese Business Enterprise, which is a category only relevant for certain state funded highway projects.</a:t>
            </a:r>
          </a:p>
          <a:p>
            <a:endParaRPr lang="en-US" dirty="0"/>
          </a:p>
          <a:p>
            <a:r>
              <a:rPr lang="en-US" dirty="0"/>
              <a:t>Remember these when you evaluate potential supplier diversity partners. Also, if your company is itself certified in one or more of these categories, just like any other bidder, you will still be required to find </a:t>
            </a:r>
            <a:r>
              <a:rPr lang="en-US" b="1" dirty="0"/>
              <a:t>a different, unrelated</a:t>
            </a:r>
            <a:r>
              <a:rPr lang="en-US" b="0" dirty="0"/>
              <a:t> diverse company to serve as your SDP partner.</a:t>
            </a:r>
            <a:endParaRPr lang="en-US" dirty="0"/>
          </a:p>
          <a:p>
            <a:endParaRPr lang="en-US" dirty="0"/>
          </a:p>
          <a:p>
            <a:r>
              <a:rPr lang="en-US" dirty="0"/>
              <a:t>NEXT SLIDE</a:t>
            </a:r>
          </a:p>
        </p:txBody>
      </p:sp>
      <p:sp>
        <p:nvSpPr>
          <p:cNvPr id="4" name="Slide Number Placeholder 3"/>
          <p:cNvSpPr>
            <a:spLocks noGrp="1"/>
          </p:cNvSpPr>
          <p:nvPr>
            <p:ph type="sldNum" sz="quarter" idx="5"/>
          </p:nvPr>
        </p:nvSpPr>
        <p:spPr/>
        <p:txBody>
          <a:bodyPr/>
          <a:lstStyle/>
          <a:p>
            <a:fld id="{E86FF91B-1B94-4550-BEC1-82B71242E61D}" type="slidenum">
              <a:rPr lang="en-US" smtClean="0"/>
              <a:t>29</a:t>
            </a:fld>
            <a:endParaRPr lang="en-US"/>
          </a:p>
        </p:txBody>
      </p:sp>
    </p:spTree>
    <p:extLst>
      <p:ext uri="{BB962C8B-B14F-4D97-AF65-F5344CB8AC3E}">
        <p14:creationId xmlns:p14="http://schemas.microsoft.com/office/powerpoint/2010/main" val="28443008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u="sng" dirty="0"/>
              <a:t>All new</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there are many organizations that certify companies in the eligible categories I just mentioned, the only companies that qualify for your reports are those certified or recognized by the SDO. The easiest way to check if your existing SDP partner meets this standard – or to find a new SDP partner – is to use these two directories: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indent="-171450">
              <a:buFontTx/>
              <a:buChar char="-"/>
            </a:pPr>
            <a:r>
              <a:rPr lang="en-US" b="1" dirty="0"/>
              <a:t>The Supplier Diversity Office maintains the SDO Directory of Certified Businesses</a:t>
            </a:r>
            <a:r>
              <a:rPr lang="en-US" dirty="0"/>
              <a:t>. The directory is available on the SDO website and contains more than 3,700 certified businesses in the categories I mentioned earlier</a:t>
            </a:r>
            <a:r>
              <a:rPr lang="en-US" b="0" i="0" dirty="0">
                <a:solidFill>
                  <a:srgbClr val="201F1E"/>
                </a:solidFill>
                <a:effectLst/>
                <a:latin typeface="Calibri" panose="020F0502020204030204" pitchFamily="34" charset="0"/>
              </a:rPr>
              <a:t>, some certified by the SDO and some certified by organizations whose certifications the SDO recognizes.</a:t>
            </a:r>
            <a:r>
              <a:rPr lang="en-US" dirty="0"/>
              <a:t> This is the directory where you may also encounter companies who are not eligible. For example, companies that only have the federal DBE or ACDBE certification or the state Portuguese Business Enterprise certification and no other certification that is eligible for SDP cannot serve as your SDP partners.</a:t>
            </a:r>
          </a:p>
          <a:p>
            <a:pPr marL="171450" indent="-171450">
              <a:buFontTx/>
              <a:buChar char="-"/>
            </a:pPr>
            <a:endParaRPr lang="en-US" dirty="0"/>
          </a:p>
          <a:p>
            <a:pPr marL="171450" indent="-171450">
              <a:buFontTx/>
              <a:buChar char="-"/>
            </a:pPr>
            <a:r>
              <a:rPr lang="en-US" b="1" dirty="0"/>
              <a:t>The second directory of available partners is the Vendor Information Pages maintained by the U.S. Veterans Administration</a:t>
            </a:r>
            <a:r>
              <a:rPr lang="en-US" dirty="0"/>
              <a:t>. This directory contains more than 14,000 companies nationwide that are certified as Veteran-Owned and Service-Disabled Veteran-Owned Small Businesses. While the certification categories are worded slightly differently from our state categories, all of the businesses in that directory are eligible to be SDP partners.</a:t>
            </a:r>
          </a:p>
          <a:p>
            <a:pPr marL="171450" indent="-171450">
              <a:buFontTx/>
              <a:buChar char="-"/>
            </a:pPr>
            <a:endParaRPr lang="en-US" dirty="0"/>
          </a:p>
          <a:p>
            <a:pPr marL="0" indent="0">
              <a:buFontTx/>
              <a:buNone/>
            </a:pPr>
            <a:r>
              <a:rPr lang="en-US" b="1" dirty="0"/>
              <a:t>What if you cannot find your current or proposed SDP partner in these directories? </a:t>
            </a:r>
          </a:p>
          <a:p>
            <a:pPr marL="171450" indent="-171450">
              <a:buFontTx/>
              <a:buChar char="-"/>
            </a:pPr>
            <a:r>
              <a:rPr lang="en-US" b="0" dirty="0"/>
              <a:t>It is possible that they have not been certified or recognized by the SDO.</a:t>
            </a:r>
          </a:p>
          <a:p>
            <a:pPr marL="171450" indent="-171450">
              <a:buFontTx/>
              <a:buChar char="-"/>
            </a:pPr>
            <a:r>
              <a:rPr lang="en-US" b="0" dirty="0"/>
              <a:t>It is also possible that their certification has expired – certifications are valid for one to three years depending on the certifying body.</a:t>
            </a:r>
          </a:p>
          <a:p>
            <a:pPr marL="0" indent="0">
              <a:buFontTx/>
              <a:buNone/>
            </a:pPr>
            <a:endParaRPr lang="en-US" b="1" dirty="0"/>
          </a:p>
          <a:p>
            <a:pPr marL="0" indent="0">
              <a:buFontTx/>
              <a:buNone/>
            </a:pPr>
            <a:r>
              <a:rPr lang="en-US" dirty="0"/>
              <a:t>In either case, put the partner in touch with the SDO by emailing sdp@mass.gov. Stay in touch with the partner to ensure they go through all the required steps to apply for certification or recognition based on the SDO’s guidance – or to renew their certification. It is your responsibility as a contractor to ensure the partner completes the necessary steps.</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E86FF91B-1B94-4550-BEC1-82B71242E61D}" type="slidenum">
              <a:rPr lang="en-US" smtClean="0"/>
              <a:t>30</a:t>
            </a:fld>
            <a:endParaRPr lang="en-US"/>
          </a:p>
        </p:txBody>
      </p:sp>
    </p:spTree>
    <p:extLst>
      <p:ext uri="{BB962C8B-B14F-4D97-AF65-F5344CB8AC3E}">
        <p14:creationId xmlns:p14="http://schemas.microsoft.com/office/powerpoint/2010/main" val="1535347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the SDP is very specific about </a:t>
            </a:r>
            <a:r>
              <a:rPr lang="en-US" b="1" dirty="0"/>
              <a:t>what types </a:t>
            </a:r>
            <a:r>
              <a:rPr lang="en-US" dirty="0"/>
              <a:t>of businesses are eligible to be your SDP partners, it is very flexible as to </a:t>
            </a:r>
            <a:r>
              <a:rPr lang="en-US" b="1" dirty="0"/>
              <a:t>how</a:t>
            </a:r>
            <a:r>
              <a:rPr lang="en-US" b="0" dirty="0"/>
              <a:t> you engage them:</a:t>
            </a:r>
          </a:p>
          <a:p>
            <a:pPr marL="171450" indent="-171450">
              <a:buFontTx/>
              <a:buChar char="-"/>
            </a:pPr>
            <a:r>
              <a:rPr lang="en-US" dirty="0"/>
              <a:t>First of all, your SDP partner does not need to be a subcontractor. You may engage diverse businesses to meet your general business needs.</a:t>
            </a:r>
          </a:p>
          <a:p>
            <a:pPr marL="171450" indent="-171450">
              <a:buFontTx/>
              <a:buChar char="-"/>
            </a:pPr>
            <a:r>
              <a:rPr lang="en-US" dirty="0"/>
              <a:t>Your SDP partners do not have to be located in Massachusetts. When you search the SDO certification directory, you will see that we certify and recognize businesses nationwide.</a:t>
            </a:r>
          </a:p>
          <a:p>
            <a:pPr marL="171450" indent="-171450">
              <a:buFontTx/>
              <a:buChar char="-"/>
            </a:pPr>
            <a:r>
              <a:rPr lang="en-US" dirty="0"/>
              <a:t>Your relationship with your SDP partner does not need to be long-term. Just like any business-to-business relationship, this can be long-term, short-term, occasional or even incidental. </a:t>
            </a:r>
          </a:p>
          <a:p>
            <a:pPr marL="0" indent="0">
              <a:buFontTx/>
              <a:buNone/>
            </a:pPr>
            <a:endParaRPr lang="en-US" dirty="0"/>
          </a:p>
          <a:p>
            <a:pPr marL="0" indent="0">
              <a:buFontTx/>
              <a:buNone/>
            </a:pPr>
            <a:r>
              <a:rPr lang="en-US" dirty="0"/>
              <a:t>One-time purchases, such as business cards, office equipment or fire extinguisher testing, also qualify.</a:t>
            </a:r>
          </a:p>
          <a:p>
            <a:pPr marL="0" indent="0">
              <a:buFontTx/>
              <a:buNone/>
            </a:pPr>
            <a:endParaRPr lang="en-US" dirty="0"/>
          </a:p>
          <a:p>
            <a:pPr marL="0" indent="0">
              <a:buFontTx/>
              <a:buNone/>
            </a:pPr>
            <a:r>
              <a:rPr lang="en-US" dirty="0"/>
              <a:t>The key requirements still apply though:</a:t>
            </a:r>
          </a:p>
          <a:p>
            <a:pPr marL="171450" indent="-171450">
              <a:buFontTx/>
              <a:buChar char="-"/>
            </a:pPr>
            <a:r>
              <a:rPr lang="en-US" dirty="0"/>
              <a:t>Your partners be SDO-certified or recognized, and</a:t>
            </a:r>
          </a:p>
          <a:p>
            <a:pPr marL="171450" indent="-171450">
              <a:buFontTx/>
              <a:buChar char="-"/>
            </a:pPr>
            <a:r>
              <a:rPr lang="en-US" dirty="0"/>
              <a:t>Your spending with all these partners at the end of the fiscal year must be equal to or more than your SDP commitment.</a:t>
            </a:r>
          </a:p>
          <a:p>
            <a:pPr marL="0" indent="0">
              <a:buFontTx/>
              <a:buNone/>
            </a:pPr>
            <a:endParaRPr lang="en-US" dirty="0"/>
          </a:p>
          <a:p>
            <a:r>
              <a:rPr lang="en-US" dirty="0"/>
              <a:t>NEXT SLIDE</a:t>
            </a:r>
          </a:p>
        </p:txBody>
      </p:sp>
      <p:sp>
        <p:nvSpPr>
          <p:cNvPr id="4" name="Slide Number Placeholder 3"/>
          <p:cNvSpPr>
            <a:spLocks noGrp="1"/>
          </p:cNvSpPr>
          <p:nvPr>
            <p:ph type="sldNum" sz="quarter" idx="5"/>
          </p:nvPr>
        </p:nvSpPr>
        <p:spPr/>
        <p:txBody>
          <a:bodyPr/>
          <a:lstStyle/>
          <a:p>
            <a:fld id="{E86FF91B-1B94-4550-BEC1-82B71242E61D}" type="slidenum">
              <a:rPr lang="en-US" smtClean="0"/>
              <a:t>31</a:t>
            </a:fld>
            <a:endParaRPr lang="en-US"/>
          </a:p>
        </p:txBody>
      </p:sp>
    </p:spTree>
    <p:extLst>
      <p:ext uri="{BB962C8B-B14F-4D97-AF65-F5344CB8AC3E}">
        <p14:creationId xmlns:p14="http://schemas.microsoft.com/office/powerpoint/2010/main" val="38644835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In addition to naming the SDP partners with which you had spending in a given quarter, you will be asked to classify your business-to-business relationship with them as one of two types of relationships: subcontracting or ancillary products and services.</a:t>
            </a:r>
          </a:p>
          <a:p>
            <a:endParaRPr lang="en-US" u="sng" dirty="0"/>
          </a:p>
          <a:p>
            <a:r>
              <a:rPr lang="en-US" u="sng" dirty="0"/>
              <a:t>Let’s start with subcontracting. </a:t>
            </a:r>
            <a:r>
              <a:rPr lang="en-US" dirty="0"/>
              <a:t>This is the type of business relationship where the certified diverse partner assists your company in providing goods and services offered on contract. It can be providing a product or service for resale, providing a process or a component for a product or service you sell, or actually providing a portion of a scope of service on a contract.</a:t>
            </a:r>
          </a:p>
          <a:p>
            <a:endParaRPr lang="en-US" dirty="0"/>
          </a:p>
          <a:p>
            <a:r>
              <a:rPr lang="en-US" dirty="0"/>
              <a:t>NEXT SLIDE</a:t>
            </a:r>
          </a:p>
          <a:p>
            <a:endParaRPr lang="en-US" dirty="0"/>
          </a:p>
        </p:txBody>
      </p:sp>
      <p:sp>
        <p:nvSpPr>
          <p:cNvPr id="4" name="Slide Number Placeholder 3"/>
          <p:cNvSpPr>
            <a:spLocks noGrp="1"/>
          </p:cNvSpPr>
          <p:nvPr>
            <p:ph type="sldNum" sz="quarter" idx="5"/>
          </p:nvPr>
        </p:nvSpPr>
        <p:spPr/>
        <p:txBody>
          <a:bodyPr/>
          <a:lstStyle/>
          <a:p>
            <a:fld id="{E86FF91B-1B94-4550-BEC1-82B71242E61D}" type="slidenum">
              <a:rPr lang="en-US" smtClean="0"/>
              <a:t>32</a:t>
            </a:fld>
            <a:endParaRPr lang="en-US"/>
          </a:p>
        </p:txBody>
      </p:sp>
    </p:spTree>
    <p:extLst>
      <p:ext uri="{BB962C8B-B14F-4D97-AF65-F5344CB8AC3E}">
        <p14:creationId xmlns:p14="http://schemas.microsoft.com/office/powerpoint/2010/main" val="3763335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5362575" y="2262188"/>
            <a:ext cx="20113625" cy="113141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938848" y="14330658"/>
            <a:ext cx="7510780" cy="13576412"/>
          </a:xfrm>
          <a:prstGeom prst="rect">
            <a:avLst/>
          </a:prstGeom>
        </p:spPr>
        <p:txBody>
          <a:bodyPr spcFirstLastPara="1" wrap="square" lIns="167317" tIns="167317" rIns="167317" bIns="167317" anchor="t" anchorCtr="0">
            <a:noAutofit/>
          </a:bodyPr>
          <a:lstStyle/>
          <a:p>
            <a:pPr marR="0" lvl="0">
              <a:lnSpc>
                <a:spcPct val="107000"/>
              </a:lnSpc>
              <a:spcBef>
                <a:spcPts val="0"/>
              </a:spcBef>
              <a:spcAft>
                <a:spcPts val="0"/>
              </a:spcAft>
            </a:pPr>
            <a:endParaRPr lang="en-US" sz="1800" dirty="0">
              <a:solidFill>
                <a:srgbClr val="0E101A"/>
              </a:solidFill>
              <a:latin typeface="Calibri"/>
              <a:cs typeface="Calibri"/>
            </a:endParaRPr>
          </a:p>
        </p:txBody>
      </p:sp>
    </p:spTree>
    <p:extLst>
      <p:ext uri="{BB962C8B-B14F-4D97-AF65-F5344CB8AC3E}">
        <p14:creationId xmlns:p14="http://schemas.microsoft.com/office/powerpoint/2010/main" val="39658232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have also mentioned the “ancillary product or service” relationship. This is the type of relationship where the SDP partner supplies products or services for your general business operations. Examples include:</a:t>
            </a:r>
          </a:p>
          <a:p>
            <a:pPr marL="171450" indent="-171450">
              <a:buFontTx/>
              <a:buChar char="-"/>
            </a:pPr>
            <a:r>
              <a:rPr lang="en-US" dirty="0"/>
              <a:t>Book keeping and accounting,</a:t>
            </a:r>
          </a:p>
          <a:p>
            <a:pPr marL="171450" indent="-171450">
              <a:buFontTx/>
              <a:buChar char="-"/>
            </a:pPr>
            <a:r>
              <a:rPr lang="en-US" dirty="0"/>
              <a:t>IT services,</a:t>
            </a:r>
          </a:p>
          <a:p>
            <a:pPr marL="171450" indent="-171450">
              <a:buFontTx/>
              <a:buChar char="-"/>
            </a:pPr>
            <a:r>
              <a:rPr lang="en-US" dirty="0"/>
              <a:t>Administrative and clerical services,</a:t>
            </a:r>
          </a:p>
          <a:p>
            <a:pPr marL="171450" indent="-171450">
              <a:buFontTx/>
              <a:buChar char="-"/>
            </a:pPr>
            <a:r>
              <a:rPr lang="en-US" dirty="0"/>
              <a:t>Construction and trade services,</a:t>
            </a:r>
          </a:p>
          <a:p>
            <a:pPr marL="171450" indent="-171450">
              <a:buFontTx/>
              <a:buChar char="-"/>
            </a:pPr>
            <a:r>
              <a:rPr lang="en-US" dirty="0"/>
              <a:t>Landscaping, and</a:t>
            </a:r>
          </a:p>
          <a:p>
            <a:pPr marL="171450" indent="-171450">
              <a:buFontTx/>
              <a:buChar char="-"/>
            </a:pPr>
            <a:r>
              <a:rPr lang="en-US" dirty="0"/>
              <a:t>Transportation.</a:t>
            </a:r>
          </a:p>
          <a:p>
            <a:endParaRPr lang="en-US" dirty="0"/>
          </a:p>
          <a:p>
            <a:r>
              <a:rPr lang="en-US" dirty="0"/>
              <a:t>These are some of the most popular partnership types we see, but directories of certified businesses I will show you include a potential partner for virtually any need. And if you can’t find a partner just by searching, you can always email some of the companies to see if they offer the product or service that you need.</a:t>
            </a:r>
          </a:p>
          <a:p>
            <a:endParaRPr lang="en-US" dirty="0"/>
          </a:p>
          <a:p>
            <a:r>
              <a:rPr lang="en-US" dirty="0"/>
              <a:t>NEXT SLIDE</a:t>
            </a:r>
          </a:p>
          <a:p>
            <a:endParaRPr lang="en-US" dirty="0"/>
          </a:p>
        </p:txBody>
      </p:sp>
      <p:sp>
        <p:nvSpPr>
          <p:cNvPr id="4" name="Slide Number Placeholder 3"/>
          <p:cNvSpPr>
            <a:spLocks noGrp="1"/>
          </p:cNvSpPr>
          <p:nvPr>
            <p:ph type="sldNum" sz="quarter" idx="5"/>
          </p:nvPr>
        </p:nvSpPr>
        <p:spPr/>
        <p:txBody>
          <a:bodyPr/>
          <a:lstStyle/>
          <a:p>
            <a:fld id="{E86FF91B-1B94-4550-BEC1-82B71242E61D}" type="slidenum">
              <a:rPr lang="en-US" smtClean="0"/>
              <a:t>33</a:t>
            </a:fld>
            <a:endParaRPr lang="en-US"/>
          </a:p>
        </p:txBody>
      </p:sp>
    </p:spTree>
    <p:extLst>
      <p:ext uri="{BB962C8B-B14F-4D97-AF65-F5344CB8AC3E}">
        <p14:creationId xmlns:p14="http://schemas.microsoft.com/office/powerpoint/2010/main" val="20677997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As your sales grow and operations evolve, you are likely to need to increase your supplier diversity spending and/or expand your range of SDP partners. </a:t>
            </a:r>
            <a:r>
              <a:rPr lang="en-US" u="none" dirty="0"/>
              <a:t>We </a:t>
            </a:r>
            <a:r>
              <a:rPr lang="en-US" dirty="0"/>
              <a:t>suggest that you start by seeing whether any of your current suppliers already meets our program requirements. You can download our lists and check your list of suppliers against them.</a:t>
            </a:r>
          </a:p>
          <a:p>
            <a:endParaRPr lang="en-US" dirty="0"/>
          </a:p>
          <a:p>
            <a:r>
              <a:rPr lang="en-US" dirty="0"/>
              <a:t>The second step is to see if any of your current suppliers </a:t>
            </a:r>
            <a:r>
              <a:rPr lang="en-US" b="1" dirty="0"/>
              <a:t>can be </a:t>
            </a:r>
            <a:r>
              <a:rPr lang="en-US" dirty="0"/>
              <a:t>certified. Survey your diverse suppliers to see if they are 51% or more owned and controlled by a minority, female, veteran, disability or LGBT owner. Put those businesses in touch with the SDO and follow up with them until they get certified. It is the prime contractor’s responsibility to ensure that SDP partners be certified. Note that the SDO also provides a certification self-assessment tool that can help any business to see if they may be eligible for SDO certification.</a:t>
            </a:r>
          </a:p>
          <a:p>
            <a:endParaRPr lang="en-US" dirty="0"/>
          </a:p>
          <a:p>
            <a:r>
              <a:rPr lang="en-US" dirty="0"/>
              <a:t>As you consider establishing new SDP relationships, please make it a consistent practice. Ask the individual or unit responsible for implementing supplier diversity within your business to look for subcontracting and ancillary opportunities on an ongoing basis – on and outside of this contract.</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E86FF91B-1B94-4550-BEC1-82B71242E61D}" type="slidenum">
              <a:rPr lang="en-US" smtClean="0"/>
              <a:t>34</a:t>
            </a:fld>
            <a:endParaRPr lang="en-US"/>
          </a:p>
        </p:txBody>
      </p:sp>
    </p:spTree>
    <p:extLst>
      <p:ext uri="{BB962C8B-B14F-4D97-AF65-F5344CB8AC3E}">
        <p14:creationId xmlns:p14="http://schemas.microsoft.com/office/powerpoint/2010/main" val="36109961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u="sng" dirty="0"/>
              <a:t>All new</a:t>
            </a:r>
            <a:r>
              <a:rPr lang="en-US" u="none" dirty="0"/>
              <a:t>)</a:t>
            </a:r>
            <a:endParaRPr lang="en-US" dirty="0"/>
          </a:p>
          <a:p>
            <a:endParaRPr lang="en-US" dirty="0"/>
          </a:p>
          <a:p>
            <a:r>
              <a:rPr lang="en-US" dirty="0"/>
              <a:t>Now, a few words about reporting and compliance.</a:t>
            </a:r>
          </a:p>
          <a:p>
            <a:endParaRPr lang="en-US" dirty="0"/>
          </a:p>
          <a:p>
            <a:r>
              <a:rPr lang="en-US" dirty="0"/>
              <a:t>OSD will provide you a link to their Vendor Report Management (VRM) system, which is used to submit both sales and supplier diversity spending reports. Please report as you go – do not skip quarters and enter the actual amount of spending, not just the amount that meets your SDP commitment for that quarter. This will help you make up for fluctuations in sales and spending between quarters. </a:t>
            </a:r>
          </a:p>
          <a:p>
            <a:endParaRPr lang="en-US" dirty="0"/>
          </a:p>
          <a:p>
            <a:r>
              <a:rPr lang="en-US" dirty="0"/>
              <a:t>Reporting exact spending amounts will also ensure that if the SDO contacts your SDP partners to verify that they received your payments, they will be able to confirm the exact amount you spent. </a:t>
            </a:r>
          </a:p>
          <a:p>
            <a:endParaRPr lang="en-US" dirty="0"/>
          </a:p>
          <a:p>
            <a:r>
              <a:rPr lang="en-US" dirty="0"/>
              <a:t>As I mentioned, you will be asked to identify the type of relationship you have with each SDP partner: subcontracting or ancillary products and services. In some cases, you may be using the same company for different clients, including the Commonwealth. As a result, your spending related to the Commonwealth contract will be considered subcontracting while all other spending with the same vendor will be considered ancillary. Whenever possible, please separate those amounts on your report.</a:t>
            </a:r>
          </a:p>
          <a:p>
            <a:endParaRPr lang="en-US" dirty="0"/>
          </a:p>
          <a:p>
            <a:r>
              <a:rPr lang="en-US" dirty="0"/>
              <a:t>Finally, there are some cases where you cannot find your SDP partner by searching the VRM by company name. We encourage you to enter the company information manually and still reporting your spending. You can contact the SDO at sdp@mass.gov if you have questions about partners like that.</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E86FF91B-1B94-4550-BEC1-82B71242E61D}" type="slidenum">
              <a:rPr lang="en-US" smtClean="0"/>
              <a:t>35</a:t>
            </a:fld>
            <a:endParaRPr lang="en-US"/>
          </a:p>
        </p:txBody>
      </p:sp>
    </p:spTree>
    <p:extLst>
      <p:ext uri="{BB962C8B-B14F-4D97-AF65-F5344CB8AC3E}">
        <p14:creationId xmlns:p14="http://schemas.microsoft.com/office/powerpoint/2010/main" val="19670601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u="sng" dirty="0"/>
              <a:t>All new</a:t>
            </a:r>
            <a:r>
              <a:rPr lang="en-US" u="none" dirty="0"/>
              <a:t>)</a:t>
            </a:r>
          </a:p>
          <a:p>
            <a:endParaRPr lang="en-US" u="none" dirty="0"/>
          </a:p>
          <a:p>
            <a:r>
              <a:rPr lang="en-US" dirty="0"/>
              <a:t>Needless to say, reporting is only a means for you to demonstrate that your company meets its SDP commitment. So, I would like to suggest some practices to ensure that you stay in compliance:</a:t>
            </a:r>
            <a:r>
              <a:rPr lang="en-US" sz="2400" kern="1200" dirty="0">
                <a:solidFill>
                  <a:schemeClr val="tx1"/>
                </a:solidFill>
                <a:latin typeface="+mn-lt"/>
                <a:ea typeface="+mn-ea"/>
                <a:cs typeface="+mn-cs"/>
              </a:rPr>
              <a:t> </a:t>
            </a:r>
            <a:endParaRPr lang="en-US" dirty="0"/>
          </a:p>
          <a:p>
            <a:pPr marL="342900" indent="-342900">
              <a:buClr>
                <a:srgbClr val="FB921C"/>
              </a:buClr>
              <a:buFont typeface="Arial" panose="020B0604020202020204" pitchFamily="34" charset="0"/>
              <a:buChar char="•"/>
            </a:pPr>
            <a:r>
              <a:rPr lang="en-US" sz="2400" kern="1200" dirty="0">
                <a:solidFill>
                  <a:schemeClr val="tx1"/>
                </a:solidFill>
                <a:latin typeface="+mn-lt"/>
                <a:ea typeface="+mn-ea"/>
                <a:cs typeface="+mn-cs"/>
              </a:rPr>
              <a:t>You have to know your supplier diversity commitment percentage. If you are unsure, please contact the OSD Sourcing Manager.</a:t>
            </a:r>
          </a:p>
          <a:p>
            <a:pPr marL="342900" indent="-342900">
              <a:buClr>
                <a:srgbClr val="FB921C"/>
              </a:buClr>
              <a:buFont typeface="Arial" panose="020B0604020202020204" pitchFamily="34" charset="0"/>
              <a:buChar char="•"/>
            </a:pPr>
            <a:r>
              <a:rPr lang="en-US" sz="2400" kern="1200" dirty="0">
                <a:solidFill>
                  <a:schemeClr val="tx1"/>
                </a:solidFill>
                <a:latin typeface="+mn-lt"/>
                <a:ea typeface="+mn-ea"/>
                <a:cs typeface="+mn-cs"/>
              </a:rPr>
              <a:t>Your SDP commitment compliance is measured on a Massachusetts fiscal year (July 1 – June 30), so by June 30</a:t>
            </a:r>
            <a:r>
              <a:rPr lang="en-US" sz="2400" kern="1200" baseline="30000" dirty="0">
                <a:solidFill>
                  <a:schemeClr val="tx1"/>
                </a:solidFill>
                <a:latin typeface="+mn-lt"/>
                <a:ea typeface="+mn-ea"/>
                <a:cs typeface="+mn-cs"/>
              </a:rPr>
              <a:t>th</a:t>
            </a:r>
            <a:r>
              <a:rPr lang="en-US" sz="2400" kern="1200" dirty="0">
                <a:solidFill>
                  <a:schemeClr val="tx1"/>
                </a:solidFill>
                <a:latin typeface="+mn-lt"/>
                <a:ea typeface="+mn-ea"/>
                <a:cs typeface="+mn-cs"/>
              </a:rPr>
              <a:t> you have to show that you have met or exceeded your commitment over the previous four quarters.</a:t>
            </a:r>
          </a:p>
          <a:p>
            <a:pPr marL="342900" indent="-342900">
              <a:buClr>
                <a:srgbClr val="FB921C"/>
              </a:buClr>
              <a:buFont typeface="Arial" panose="020B0604020202020204" pitchFamily="34" charset="0"/>
              <a:buChar char="•"/>
            </a:pPr>
            <a:r>
              <a:rPr lang="en-US" sz="2400" kern="1200" dirty="0">
                <a:solidFill>
                  <a:schemeClr val="tx1"/>
                </a:solidFill>
                <a:latin typeface="+mn-lt"/>
                <a:ea typeface="+mn-ea"/>
                <a:cs typeface="+mn-cs"/>
              </a:rPr>
              <a:t>Make your SDP partners aware that you are using them under SDP and remind them to maintain their SDO certification. Certifications do expire, and your partners need to know they are important to renew.</a:t>
            </a:r>
          </a:p>
          <a:p>
            <a:pPr marL="342900" indent="-342900">
              <a:buClr>
                <a:srgbClr val="FB921C"/>
              </a:buClr>
              <a:buFont typeface="Arial" panose="020B0604020202020204" pitchFamily="34" charset="0"/>
              <a:buChar char="•"/>
            </a:pPr>
            <a:r>
              <a:rPr lang="en-US" sz="2400" kern="1200" dirty="0">
                <a:solidFill>
                  <a:schemeClr val="tx1"/>
                </a:solidFill>
                <a:latin typeface="+mn-lt"/>
                <a:ea typeface="+mn-ea"/>
                <a:cs typeface="+mn-cs"/>
              </a:rPr>
              <a:t>SDP reports are due within 45 days of the end of each quarter, just like sales reports.</a:t>
            </a:r>
          </a:p>
          <a:p>
            <a:pPr marL="342900" indent="-342900">
              <a:buClr>
                <a:srgbClr val="FB921C"/>
              </a:buClr>
              <a:buFont typeface="Arial" panose="020B0604020202020204" pitchFamily="34" charset="0"/>
              <a:buChar char="•"/>
            </a:pPr>
            <a:r>
              <a:rPr lang="en-US" sz="2400"/>
              <a:t>And if </a:t>
            </a:r>
            <a:r>
              <a:rPr lang="en-US" sz="2400" dirty="0"/>
              <a:t>you need help, contact </a:t>
            </a:r>
            <a:r>
              <a:rPr lang="en-US" sz="2400" dirty="0">
                <a:hlinkClick r:id="rId3"/>
              </a:rPr>
              <a:t>sdp@mass.gov</a:t>
            </a:r>
            <a:r>
              <a:rPr lang="en-US" sz="2400" dirty="0"/>
              <a:t>. </a:t>
            </a:r>
          </a:p>
          <a:p>
            <a:endParaRPr lang="en-US" dirty="0"/>
          </a:p>
        </p:txBody>
      </p:sp>
      <p:sp>
        <p:nvSpPr>
          <p:cNvPr id="4" name="Slide Number Placeholder 3"/>
          <p:cNvSpPr>
            <a:spLocks noGrp="1"/>
          </p:cNvSpPr>
          <p:nvPr>
            <p:ph type="sldNum" sz="quarter" idx="5"/>
          </p:nvPr>
        </p:nvSpPr>
        <p:spPr/>
        <p:txBody>
          <a:bodyPr/>
          <a:lstStyle/>
          <a:p>
            <a:fld id="{E86FF91B-1B94-4550-BEC1-82B71242E61D}" type="slidenum">
              <a:rPr lang="en-US" smtClean="0"/>
              <a:t>36</a:t>
            </a:fld>
            <a:endParaRPr lang="en-US"/>
          </a:p>
        </p:txBody>
      </p:sp>
    </p:spTree>
    <p:extLst>
      <p:ext uri="{BB962C8B-B14F-4D97-AF65-F5344CB8AC3E}">
        <p14:creationId xmlns:p14="http://schemas.microsoft.com/office/powerpoint/2010/main" val="31405334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800"/>
              </a:spcAft>
              <a:buFont typeface="Arial" panose="020B0604020202020204" pitchFamily="34" charset="0"/>
              <a:buNone/>
            </a:pPr>
            <a:r>
              <a:rPr lang="en-US" sz="1200" dirty="0">
                <a:effectLst/>
                <a:latin typeface="+mj-lt"/>
                <a:ea typeface="Times New Roman" panose="02020603050405020304" pitchFamily="18" charset="0"/>
                <a:cs typeface="Times New Roman" panose="02020603050405020304" pitchFamily="18" charset="0"/>
              </a:rPr>
              <a:t>(</a:t>
            </a:r>
            <a:r>
              <a:rPr lang="en-US" sz="1200" u="sng" dirty="0">
                <a:effectLst/>
                <a:latin typeface="+mj-lt"/>
                <a:ea typeface="Times New Roman" panose="02020603050405020304" pitchFamily="18" charset="0"/>
                <a:cs typeface="Times New Roman" panose="02020603050405020304" pitchFamily="18" charset="0"/>
              </a:rPr>
              <a:t>All new</a:t>
            </a:r>
            <a:r>
              <a:rPr lang="en-US" sz="1200" u="none" dirty="0">
                <a:effectLst/>
                <a:latin typeface="+mj-lt"/>
                <a:ea typeface="Times New Roman" panose="02020603050405020304" pitchFamily="18" charset="0"/>
                <a:cs typeface="Times New Roman" panose="02020603050405020304" pitchFamily="18" charset="0"/>
              </a:rPr>
              <a:t>)</a:t>
            </a:r>
            <a:endParaRPr lang="en-US" sz="1200" dirty="0">
              <a:effectLst/>
              <a:latin typeface="+mj-lt"/>
              <a:ea typeface="Times New Roman" panose="02020603050405020304" pitchFamily="18" charset="0"/>
              <a:cs typeface="Times New Roman" panose="02020603050405020304" pitchFamily="18" charset="0"/>
            </a:endParaRPr>
          </a:p>
          <a:p>
            <a:pPr marL="0" indent="0">
              <a:spcAft>
                <a:spcPts val="800"/>
              </a:spcAft>
              <a:buFont typeface="Arial" panose="020B0604020202020204" pitchFamily="34" charset="0"/>
              <a:buNone/>
            </a:pPr>
            <a:endParaRPr lang="en-US" sz="1200" dirty="0">
              <a:effectLst/>
              <a:latin typeface="+mj-lt"/>
              <a:ea typeface="Times New Roman" panose="02020603050405020304" pitchFamily="18" charset="0"/>
              <a:cs typeface="Times New Roman" panose="02020603050405020304" pitchFamily="18" charset="0"/>
            </a:endParaRPr>
          </a:p>
          <a:p>
            <a:pPr marL="0" indent="0">
              <a:spcAft>
                <a:spcPts val="800"/>
              </a:spcAft>
              <a:buFont typeface="Arial" panose="020B0604020202020204" pitchFamily="34" charset="0"/>
              <a:buNone/>
            </a:pPr>
            <a:r>
              <a:rPr lang="en-US" sz="1200" dirty="0">
                <a:effectLst/>
                <a:latin typeface="+mj-lt"/>
                <a:ea typeface="Times New Roman" panose="02020603050405020304" pitchFamily="18" charset="0"/>
                <a:cs typeface="Times New Roman" panose="02020603050405020304" pitchFamily="18" charset="0"/>
              </a:rPr>
              <a:t>Before we wrap up, let me do a quick recap of the main points.</a:t>
            </a:r>
          </a:p>
          <a:p>
            <a:pPr marL="285750" indent="-285750">
              <a:spcAft>
                <a:spcPts val="800"/>
              </a:spcAft>
              <a:buFont typeface="Arial" panose="020B0604020202020204" pitchFamily="34" charset="0"/>
              <a:buChar char="•"/>
            </a:pPr>
            <a:r>
              <a:rPr lang="en-US" sz="1200" dirty="0">
                <a:effectLst/>
                <a:latin typeface="+mj-lt"/>
                <a:ea typeface="Times New Roman" panose="02020603050405020304" pitchFamily="18" charset="0"/>
                <a:cs typeface="Times New Roman" panose="02020603050405020304" pitchFamily="18" charset="0"/>
              </a:rPr>
              <a:t>All contractors on this contract are required to meet the requirements of the Supplier Diversity Program (SDP).</a:t>
            </a:r>
          </a:p>
          <a:p>
            <a:pPr marL="285750" indent="-285750">
              <a:spcAft>
                <a:spcPts val="800"/>
              </a:spcAft>
              <a:buFont typeface="Arial" panose="020B0604020202020204" pitchFamily="34" charset="0"/>
              <a:buChar char="•"/>
            </a:pPr>
            <a:r>
              <a:rPr lang="en-US" sz="1200" dirty="0">
                <a:effectLst/>
                <a:latin typeface="+mj-lt"/>
                <a:ea typeface="Times New Roman" panose="02020603050405020304" pitchFamily="18" charset="0"/>
                <a:cs typeface="Times New Roman" panose="02020603050405020304" pitchFamily="18" charset="0"/>
              </a:rPr>
              <a:t>The central requirement is that you meet your SDP commitment, which is a percentage of your contract sales to be spent with certified diverse businesses. It is important that you know what percentage your company committed, because this percentage must be met every year for the duration of the contract. If you are unsure, check with your contract manager.</a:t>
            </a:r>
          </a:p>
          <a:p>
            <a:pPr marL="285750" indent="-285750">
              <a:spcAft>
                <a:spcPts val="800"/>
              </a:spcAft>
              <a:buFont typeface="Arial" panose="020B0604020202020204" pitchFamily="34" charset="0"/>
              <a:buChar char="•"/>
            </a:pPr>
            <a:endParaRPr lang="en-US" sz="1200" dirty="0">
              <a:effectLst/>
              <a:latin typeface="+mj-lt"/>
              <a:ea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en-US" sz="1200" dirty="0">
                <a:effectLst/>
                <a:latin typeface="+mj-lt"/>
                <a:ea typeface="Times New Roman" panose="02020603050405020304" pitchFamily="18" charset="0"/>
                <a:cs typeface="Times New Roman" panose="02020603050405020304" pitchFamily="18" charset="0"/>
              </a:rPr>
              <a:t>The program does not require you to subcontract. You can meet your SDP commitment by using SDP partners to buy ancillary products and services, which are not directly related to your contract with the Commonwealth.</a:t>
            </a:r>
          </a:p>
          <a:p>
            <a:pPr marL="285750" indent="-285750">
              <a:spcAft>
                <a:spcPts val="800"/>
              </a:spcAft>
              <a:buFont typeface="Arial" panose="020B0604020202020204" pitchFamily="34" charset="0"/>
              <a:buChar char="•"/>
            </a:pPr>
            <a:endParaRPr lang="en-US" sz="1200" dirty="0">
              <a:effectLst/>
              <a:latin typeface="+mj-lt"/>
              <a:ea typeface="Times New Roman" panose="02020603050405020304" pitchFamily="18" charset="0"/>
              <a:cs typeface="Times New Roman" panose="02020603050405020304" pitchFamily="18" charset="0"/>
            </a:endParaRPr>
          </a:p>
          <a:p>
            <a:pPr marL="285750" indent="-285750">
              <a:spcAft>
                <a:spcPts val="800"/>
              </a:spcAft>
              <a:buFont typeface="Arial" panose="020B0604020202020204" pitchFamily="34" charset="0"/>
              <a:buChar char="•"/>
            </a:pPr>
            <a:r>
              <a:rPr lang="en-US" sz="1200" dirty="0">
                <a:effectLst/>
                <a:latin typeface="+mj-lt"/>
                <a:ea typeface="Times New Roman" panose="02020603050405020304" pitchFamily="18" charset="0"/>
                <a:cs typeface="Times New Roman" panose="02020603050405020304" pitchFamily="18" charset="0"/>
              </a:rPr>
              <a:t>Businesses eligible to be your SDP Partners must be </a:t>
            </a:r>
            <a:r>
              <a:rPr lang="en-US" sz="1200" dirty="0">
                <a:latin typeface="+mj-lt"/>
                <a:ea typeface="Times New Roman" panose="02020603050405020304" pitchFamily="18" charset="0"/>
                <a:cs typeface="Times New Roman" panose="02020603050405020304" pitchFamily="18" charset="0"/>
              </a:rPr>
              <a:t>minority-, women-, veteran-, service-disabled veteran-, disability- and/or LGBT-owned and be certified or recognized by the Supplier Diversity Office. The easiest way to check if they are is to look in the SDO or </a:t>
            </a:r>
            <a:r>
              <a:rPr lang="en-US" sz="1200" dirty="0" err="1">
                <a:latin typeface="+mj-lt"/>
                <a:ea typeface="Times New Roman" panose="02020603050405020304" pitchFamily="18" charset="0"/>
                <a:cs typeface="Times New Roman" panose="02020603050405020304" pitchFamily="18" charset="0"/>
              </a:rPr>
              <a:t>VetBiz</a:t>
            </a:r>
            <a:r>
              <a:rPr lang="en-US" sz="1200" dirty="0">
                <a:latin typeface="+mj-lt"/>
                <a:ea typeface="Times New Roman" panose="02020603050405020304" pitchFamily="18" charset="0"/>
                <a:cs typeface="Times New Roman" panose="02020603050405020304" pitchFamily="18" charset="0"/>
              </a:rPr>
              <a:t> directories - or to email sdp@mass.gov.</a:t>
            </a:r>
          </a:p>
          <a:p>
            <a:pPr marL="285750" indent="-285750">
              <a:spcAft>
                <a:spcPts val="800"/>
              </a:spcAft>
              <a:buFont typeface="Arial" panose="020B0604020202020204" pitchFamily="34" charset="0"/>
              <a:buChar char="•"/>
            </a:pPr>
            <a:r>
              <a:rPr lang="en-US" sz="1200" dirty="0">
                <a:effectLst/>
                <a:latin typeface="+mj-lt"/>
                <a:ea typeface="Times New Roman" panose="02020603050405020304" pitchFamily="18" charset="0"/>
                <a:cs typeface="Times New Roman" panose="02020603050405020304" pitchFamily="18" charset="0"/>
              </a:rPr>
              <a:t>Your SDP partners are not required to be Massachusetts-based, and you can add or remove them during the life of the contract.</a:t>
            </a:r>
          </a:p>
          <a:p>
            <a:pPr marL="285750" indent="-285750">
              <a:spcAft>
                <a:spcPts val="800"/>
              </a:spcAft>
              <a:buFont typeface="Arial" panose="020B0604020202020204" pitchFamily="34" charset="0"/>
              <a:buChar char="•"/>
            </a:pPr>
            <a:r>
              <a:rPr lang="en-US" sz="1200" dirty="0">
                <a:effectLst/>
                <a:latin typeface="+mj-lt"/>
                <a:ea typeface="Times New Roman" panose="02020603050405020304" pitchFamily="18" charset="0"/>
                <a:cs typeface="Times New Roman" panose="02020603050405020304" pitchFamily="18" charset="0"/>
              </a:rPr>
              <a:t>You can also refer prospective SDP partners who are not certified to the SDO to discuss certification. Just know that we review each company individually and certification cannot be guaranteed upfront.</a:t>
            </a:r>
          </a:p>
          <a:p>
            <a:pPr marL="285750" indent="-285750">
              <a:spcAft>
                <a:spcPts val="800"/>
              </a:spcAft>
              <a:buFont typeface="Arial" panose="020B0604020202020204" pitchFamily="34" charset="0"/>
              <a:buChar char="•"/>
            </a:pPr>
            <a:endParaRPr lang="en-US" sz="1200" dirty="0">
              <a:effectLst/>
              <a:latin typeface="+mj-lt"/>
              <a:ea typeface="Times New Roman" panose="02020603050405020304" pitchFamily="18" charset="0"/>
              <a:cs typeface="Times New Roman" panose="02020603050405020304" pitchFamily="18" charset="0"/>
            </a:endParaRPr>
          </a:p>
          <a:p>
            <a:pPr marL="285750" indent="-285750">
              <a:spcAft>
                <a:spcPts val="800"/>
              </a:spcAft>
              <a:buFont typeface="Arial" panose="020B0604020202020204" pitchFamily="34" charset="0"/>
              <a:buChar char="•"/>
            </a:pPr>
            <a:r>
              <a:rPr lang="en-US" sz="1200" dirty="0">
                <a:latin typeface="+mj-lt"/>
                <a:ea typeface="Times New Roman" panose="02020603050405020304" pitchFamily="18" charset="0"/>
                <a:cs typeface="Times New Roman" panose="02020603050405020304" pitchFamily="18" charset="0"/>
              </a:rPr>
              <a:t>The second important requirement of the program is that you report your spending on a quarterly basis using OSD’s VRM system – even if your SDP spending in a given quarter is zero.</a:t>
            </a:r>
          </a:p>
          <a:p>
            <a:pPr marL="285750" indent="-285750">
              <a:spcAft>
                <a:spcPts val="800"/>
              </a:spcAft>
              <a:buFont typeface="Arial" panose="020B0604020202020204" pitchFamily="34" charset="0"/>
              <a:buChar char="•"/>
            </a:pPr>
            <a:r>
              <a:rPr lang="en-US" sz="1200" dirty="0">
                <a:latin typeface="+mj-lt"/>
                <a:ea typeface="Times New Roman" panose="02020603050405020304" pitchFamily="18" charset="0"/>
                <a:cs typeface="Times New Roman" panose="02020603050405020304" pitchFamily="18" charset="0"/>
              </a:rPr>
              <a:t>Note that only spending with SDO-certified or recognized businesses counts.</a:t>
            </a:r>
          </a:p>
          <a:p>
            <a:pPr marL="285750" indent="-285750">
              <a:spcAft>
                <a:spcPts val="800"/>
              </a:spcAft>
              <a:buFont typeface="Arial" panose="020B0604020202020204" pitchFamily="34" charset="0"/>
              <a:buChar char="•"/>
            </a:pPr>
            <a:r>
              <a:rPr lang="en-US" sz="1200" dirty="0">
                <a:latin typeface="+mj-lt"/>
                <a:ea typeface="Times New Roman" panose="02020603050405020304" pitchFamily="18" charset="0"/>
                <a:cs typeface="Times New Roman" panose="02020603050405020304" pitchFamily="18" charset="0"/>
              </a:rPr>
              <a:t>We track your SDP compliance on a Massachusetts fiscal year basis, June through July. While we realize that your contract sales and SDP spending may fluctuate quarter-to-quarter, you are required to meet your SDP commitment at the end of each fiscal year.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experience shows that SDP compliance is not a “set and forget” type of a business function. SDP compliance is very challenging to catch up on if compliance issues arise. Please use supplier diversity a “consistent practice” in your company to ensure that you are always on track to meet your SDP commitment as your contract sales grow.</a:t>
            </a:r>
          </a:p>
          <a:p>
            <a:endParaRPr lang="en-US" dirty="0"/>
          </a:p>
          <a:p>
            <a:r>
              <a:rPr lang="en-US" dirty="0"/>
              <a:t>NEXT SLIDE</a:t>
            </a:r>
          </a:p>
        </p:txBody>
      </p:sp>
      <p:sp>
        <p:nvSpPr>
          <p:cNvPr id="4" name="Slide Number Placeholder 3"/>
          <p:cNvSpPr>
            <a:spLocks noGrp="1"/>
          </p:cNvSpPr>
          <p:nvPr>
            <p:ph type="sldNum" sz="quarter" idx="5"/>
          </p:nvPr>
        </p:nvSpPr>
        <p:spPr/>
        <p:txBody>
          <a:bodyPr/>
          <a:lstStyle/>
          <a:p>
            <a:fld id="{E86FF91B-1B94-4550-BEC1-82B71242E61D}" type="slidenum">
              <a:rPr lang="en-US" smtClean="0"/>
              <a:t>37</a:t>
            </a:fld>
            <a:endParaRPr lang="en-US"/>
          </a:p>
        </p:txBody>
      </p:sp>
    </p:spTree>
    <p:extLst>
      <p:ext uri="{BB962C8B-B14F-4D97-AF65-F5344CB8AC3E}">
        <p14:creationId xmlns:p14="http://schemas.microsoft.com/office/powerpoint/2010/main" val="6086710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questions about the Supplier Diversity Office, please do not hesitate to reach out to us at sdp@mass.gov. We will not be able to help you with questions related to the specific solicitation or help you put together your proposal for this solicitation, but we can help you understand the program better, assist in finding SDP partners, and connect your uncertified partners with certification resources. We look forward to hearing from you.</a:t>
            </a:r>
          </a:p>
          <a:p>
            <a:endParaRPr lang="en-US" dirty="0"/>
          </a:p>
          <a:p>
            <a:r>
              <a:rPr lang="en-US" dirty="0"/>
              <a:t>THANK YOU!</a:t>
            </a:r>
          </a:p>
        </p:txBody>
      </p:sp>
      <p:sp>
        <p:nvSpPr>
          <p:cNvPr id="4" name="Slide Number Placeholder 3"/>
          <p:cNvSpPr>
            <a:spLocks noGrp="1"/>
          </p:cNvSpPr>
          <p:nvPr>
            <p:ph type="sldNum" sz="quarter" idx="5"/>
          </p:nvPr>
        </p:nvSpPr>
        <p:spPr/>
        <p:txBody>
          <a:bodyPr/>
          <a:lstStyle/>
          <a:p>
            <a:fld id="{E86FF91B-1B94-4550-BEC1-82B71242E61D}" type="slidenum">
              <a:rPr lang="en-US" smtClean="0"/>
              <a:t>38</a:t>
            </a:fld>
            <a:endParaRPr lang="en-US"/>
          </a:p>
        </p:txBody>
      </p:sp>
    </p:spTree>
    <p:extLst>
      <p:ext uri="{BB962C8B-B14F-4D97-AF65-F5344CB8AC3E}">
        <p14:creationId xmlns:p14="http://schemas.microsoft.com/office/powerpoint/2010/main" val="490040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4EBF36-B4CE-4BB1-95E5-81D405724A44}" type="slidenum">
              <a:rPr lang="en-US" smtClean="0"/>
              <a:t>39</a:t>
            </a:fld>
            <a:endParaRPr lang="en-US"/>
          </a:p>
        </p:txBody>
      </p:sp>
    </p:spTree>
    <p:extLst>
      <p:ext uri="{BB962C8B-B14F-4D97-AF65-F5344CB8AC3E}">
        <p14:creationId xmlns:p14="http://schemas.microsoft.com/office/powerpoint/2010/main" val="17141944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4EBF36-B4CE-4BB1-95E5-81D405724A44}" type="slidenum">
              <a:rPr lang="en-US" smtClean="0"/>
              <a:t>40</a:t>
            </a:fld>
            <a:endParaRPr lang="en-US"/>
          </a:p>
        </p:txBody>
      </p:sp>
    </p:spTree>
    <p:extLst>
      <p:ext uri="{BB962C8B-B14F-4D97-AF65-F5344CB8AC3E}">
        <p14:creationId xmlns:p14="http://schemas.microsoft.com/office/powerpoint/2010/main" val="22967667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4EBF36-B4CE-4BB1-95E5-81D405724A44}" type="slidenum">
              <a:rPr lang="en-US" smtClean="0"/>
              <a:t>41</a:t>
            </a:fld>
            <a:endParaRPr lang="en-US"/>
          </a:p>
        </p:txBody>
      </p:sp>
    </p:spTree>
    <p:extLst>
      <p:ext uri="{BB962C8B-B14F-4D97-AF65-F5344CB8AC3E}">
        <p14:creationId xmlns:p14="http://schemas.microsoft.com/office/powerpoint/2010/main" val="36986035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4EBF36-B4CE-4BB1-95E5-81D405724A44}" type="slidenum">
              <a:rPr lang="en-US" smtClean="0"/>
              <a:t>42</a:t>
            </a:fld>
            <a:endParaRPr lang="en-US"/>
          </a:p>
        </p:txBody>
      </p:sp>
    </p:spTree>
    <p:extLst>
      <p:ext uri="{BB962C8B-B14F-4D97-AF65-F5344CB8AC3E}">
        <p14:creationId xmlns:p14="http://schemas.microsoft.com/office/powerpoint/2010/main" val="3274508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5362575" y="2262188"/>
            <a:ext cx="20113625" cy="113141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938848" y="14330658"/>
            <a:ext cx="7510780" cy="13576412"/>
          </a:xfrm>
          <a:prstGeom prst="rect">
            <a:avLst/>
          </a:prstGeom>
        </p:spPr>
        <p:txBody>
          <a:bodyPr spcFirstLastPara="1" wrap="square" lIns="167317" tIns="167317" rIns="167317" bIns="167317" anchor="t" anchorCtr="0">
            <a:noAutofit/>
          </a:bodyPr>
          <a:lstStyle/>
          <a:p>
            <a:pPr marR="0" lvl="0">
              <a:lnSpc>
                <a:spcPct val="107000"/>
              </a:lnSpc>
              <a:spcBef>
                <a:spcPts val="0"/>
              </a:spcBef>
              <a:spcAft>
                <a:spcPts val="0"/>
              </a:spcAft>
            </a:pPr>
            <a:endParaRPr lang="en-US" sz="1800" dirty="0">
              <a:solidFill>
                <a:srgbClr val="0E101A"/>
              </a:solidFill>
              <a:latin typeface="Calibri"/>
              <a:cs typeface="Calibri"/>
            </a:endParaRPr>
          </a:p>
        </p:txBody>
      </p:sp>
    </p:spTree>
    <p:extLst>
      <p:ext uri="{BB962C8B-B14F-4D97-AF65-F5344CB8AC3E}">
        <p14:creationId xmlns:p14="http://schemas.microsoft.com/office/powerpoint/2010/main" val="4530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Congratulations again on your Statewide Contract award!!!</a:t>
            </a:r>
          </a:p>
          <a:p>
            <a:endParaRPr lang="en-US" dirty="0"/>
          </a:p>
          <a:p>
            <a:r>
              <a:rPr lang="en-US" dirty="0"/>
              <a:t>Today we will review a series of resources to help you get acclimated to Statewide Contracting, information that will help you meet your contract obligations and maximize your contract’s business opportunity. I encourage you to share this information with all relevant staff.</a:t>
            </a:r>
          </a:p>
          <a:p>
            <a:r>
              <a:rPr lang="en-US" dirty="0"/>
              <a:t>  </a:t>
            </a:r>
          </a:p>
        </p:txBody>
      </p:sp>
      <p:sp>
        <p:nvSpPr>
          <p:cNvPr id="4" name="Slide Number Placeholder 3"/>
          <p:cNvSpPr>
            <a:spLocks noGrp="1"/>
          </p:cNvSpPr>
          <p:nvPr>
            <p:ph type="sldNum" sz="quarter" idx="5"/>
          </p:nvPr>
        </p:nvSpPr>
        <p:spPr/>
        <p:txBody>
          <a:bodyPr/>
          <a:lstStyle/>
          <a:p>
            <a:fld id="{4B4EBF36-B4CE-4BB1-95E5-81D405724A44}" type="slidenum">
              <a:rPr lang="en-US" smtClean="0"/>
              <a:t>6</a:t>
            </a:fld>
            <a:endParaRPr lang="en-US"/>
          </a:p>
        </p:txBody>
      </p:sp>
    </p:spTree>
    <p:extLst>
      <p:ext uri="{BB962C8B-B14F-4D97-AF65-F5344CB8AC3E}">
        <p14:creationId xmlns:p14="http://schemas.microsoft.com/office/powerpoint/2010/main" val="4101294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wide range of organization types are eligible to use Statewide Contracts, including executive departments, cities and towns, and public schools. Access this list on our website. </a:t>
            </a:r>
          </a:p>
        </p:txBody>
      </p:sp>
      <p:sp>
        <p:nvSpPr>
          <p:cNvPr id="4" name="Slide Number Placeholder 3"/>
          <p:cNvSpPr>
            <a:spLocks noGrp="1"/>
          </p:cNvSpPr>
          <p:nvPr>
            <p:ph type="sldNum" sz="quarter" idx="5"/>
          </p:nvPr>
        </p:nvSpPr>
        <p:spPr/>
        <p:txBody>
          <a:bodyPr/>
          <a:lstStyle/>
          <a:p>
            <a:fld id="{4B4EBF36-B4CE-4BB1-95E5-81D405724A44}" type="slidenum">
              <a:rPr lang="en-US" smtClean="0"/>
              <a:t>7</a:t>
            </a:fld>
            <a:endParaRPr lang="en-US"/>
          </a:p>
        </p:txBody>
      </p:sp>
    </p:spTree>
    <p:extLst>
      <p:ext uri="{BB962C8B-B14F-4D97-AF65-F5344CB8AC3E}">
        <p14:creationId xmlns:p14="http://schemas.microsoft.com/office/powerpoint/2010/main" val="2469022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critical that Statewide Contract vendors maintain their information in COMMBUYS. Seller Administrators are responsible for keeping their COMMBUYS business profile current, including address and email information, assigning Seller roles (staff who are able to respond to bid opportunities and receive Purchasing Order requests). Note that vendors are able to designate up to five email address for bid notifications. Also, because of the many important functions of the Seller Administrator, it is advisable to designate two COMMBUYS Seller Administrators. </a:t>
            </a:r>
          </a:p>
          <a:p>
            <a:endParaRPr lang="en-US" dirty="0"/>
          </a:p>
          <a:p>
            <a:r>
              <a:rPr lang="en-US" dirty="0"/>
              <a:t>Contractors are required to responding to buyers’ request for quotes. If you do not intend to bid, vendors still must enter a no bid response on the general tab of your quote in COMMBUYS.</a:t>
            </a:r>
          </a:p>
          <a:p>
            <a:endParaRPr lang="en-US" dirty="0"/>
          </a:p>
          <a:p>
            <a:r>
              <a:rPr lang="en-US" dirty="0"/>
              <a:t>Always acknowledge inbound purchase order requests. That process is documented here.     </a:t>
            </a:r>
          </a:p>
        </p:txBody>
      </p:sp>
      <p:sp>
        <p:nvSpPr>
          <p:cNvPr id="4" name="Slide Number Placeholder 3"/>
          <p:cNvSpPr>
            <a:spLocks noGrp="1"/>
          </p:cNvSpPr>
          <p:nvPr>
            <p:ph type="sldNum" sz="quarter" idx="5"/>
          </p:nvPr>
        </p:nvSpPr>
        <p:spPr/>
        <p:txBody>
          <a:bodyPr/>
          <a:lstStyle/>
          <a:p>
            <a:fld id="{4B4EBF36-B4CE-4BB1-95E5-81D405724A44}" type="slidenum">
              <a:rPr lang="en-US" smtClean="0"/>
              <a:t>8</a:t>
            </a:fld>
            <a:endParaRPr lang="en-US"/>
          </a:p>
        </p:txBody>
      </p:sp>
    </p:spTree>
    <p:extLst>
      <p:ext uri="{BB962C8B-B14F-4D97-AF65-F5344CB8AC3E}">
        <p14:creationId xmlns:p14="http://schemas.microsoft.com/office/powerpoint/2010/main" val="2053312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Commonwealth offers several resources to help vendors market their businesses. Visit our Marketing Strategies page for marketing lists and other guidance. Sign up to attend the Selling to the State – Marketing Your Business the Public Purchasers online class, and request and use the ITT72 and COMMBUYS logos on your website and marketing materials to promote your ITT72 contract. Marketing materials should be sent to me for review by the Sourcing and OSD marketing units.  </a:t>
            </a:r>
          </a:p>
        </p:txBody>
      </p:sp>
      <p:sp>
        <p:nvSpPr>
          <p:cNvPr id="4" name="Slide Number Placeholder 3"/>
          <p:cNvSpPr>
            <a:spLocks noGrp="1"/>
          </p:cNvSpPr>
          <p:nvPr>
            <p:ph type="sldNum" sz="quarter" idx="5"/>
          </p:nvPr>
        </p:nvSpPr>
        <p:spPr/>
        <p:txBody>
          <a:bodyPr/>
          <a:lstStyle/>
          <a:p>
            <a:fld id="{4B4EBF36-B4CE-4BB1-95E5-81D405724A44}" type="slidenum">
              <a:rPr lang="en-US" smtClean="0"/>
              <a:t>10</a:t>
            </a:fld>
            <a:endParaRPr lang="en-US"/>
          </a:p>
        </p:txBody>
      </p:sp>
    </p:spTree>
    <p:extLst>
      <p:ext uri="{BB962C8B-B14F-4D97-AF65-F5344CB8AC3E}">
        <p14:creationId xmlns:p14="http://schemas.microsoft.com/office/powerpoint/2010/main" val="41275418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encourage you to stay in touch with OSD through our various social media channels. Also, sign up to receive OSD communications. Our bi-monthly magazine, Buy the Way, will provide a variety of agency updates of interest to buyers and our vendor community. Please do not unsubscribe as OSD will use this mailing list for other important vendor updates. Share this sign up link with your staff.   </a:t>
            </a:r>
          </a:p>
        </p:txBody>
      </p:sp>
      <p:sp>
        <p:nvSpPr>
          <p:cNvPr id="4" name="Slide Number Placeholder 3"/>
          <p:cNvSpPr>
            <a:spLocks noGrp="1"/>
          </p:cNvSpPr>
          <p:nvPr>
            <p:ph type="sldNum" sz="quarter" idx="5"/>
          </p:nvPr>
        </p:nvSpPr>
        <p:spPr/>
        <p:txBody>
          <a:bodyPr/>
          <a:lstStyle/>
          <a:p>
            <a:fld id="{4B4EBF36-B4CE-4BB1-95E5-81D405724A44}" type="slidenum">
              <a:rPr lang="en-US" smtClean="0"/>
              <a:t>11</a:t>
            </a:fld>
            <a:endParaRPr lang="en-US"/>
          </a:p>
        </p:txBody>
      </p:sp>
    </p:spTree>
    <p:extLst>
      <p:ext uri="{BB962C8B-B14F-4D97-AF65-F5344CB8AC3E}">
        <p14:creationId xmlns:p14="http://schemas.microsoft.com/office/powerpoint/2010/main" val="26427684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2072639" y="1682226"/>
            <a:ext cx="8636000" cy="1899174"/>
          </a:xfrm>
          <a:prstGeom prst="rect">
            <a:avLst/>
          </a:prstGeom>
        </p:spPr>
        <p:txBody>
          <a:bodyPr wrap="square" lIns="0" tIns="0" rIns="0" bIns="0">
            <a:spAutoFit/>
          </a:bodyPr>
          <a:lstStyle>
            <a:lvl1pPr>
              <a:defRPr sz="5037"/>
            </a:lvl1pPr>
          </a:lstStyle>
          <a:p>
            <a:pPr marL="0" marR="0" lvl="0" indent="0" defTabSz="1151515" eaLnBrk="1" fontAlgn="auto" latinLnBrk="0" hangingPunct="1">
              <a:lnSpc>
                <a:spcPct val="100000"/>
              </a:lnSpc>
              <a:spcBef>
                <a:spcPts val="0"/>
              </a:spcBef>
              <a:spcAft>
                <a:spcPts val="0"/>
              </a:spcAft>
              <a:buClrTx/>
              <a:buSzTx/>
              <a:buFontTx/>
              <a:buNone/>
              <a:tabLst/>
              <a:defRPr/>
            </a:pPr>
            <a:br>
              <a:rPr lang="en-US" b="1" dirty="0">
                <a:solidFill>
                  <a:srgbClr val="003399"/>
                </a:solidFill>
              </a:rPr>
            </a:br>
            <a:br>
              <a:rPr lang="en-US" sz="2267" dirty="0">
                <a:solidFill>
                  <a:srgbClr val="003399"/>
                </a:solidFill>
              </a:rPr>
            </a:br>
            <a:endParaRPr dirty="0"/>
          </a:p>
        </p:txBody>
      </p:sp>
      <p:sp>
        <p:nvSpPr>
          <p:cNvPr id="3" name="Holder 3"/>
          <p:cNvSpPr>
            <a:spLocks noGrp="1"/>
          </p:cNvSpPr>
          <p:nvPr>
            <p:ph type="subTitle" idx="4"/>
          </p:nvPr>
        </p:nvSpPr>
        <p:spPr>
          <a:xfrm>
            <a:off x="2072639" y="3914001"/>
            <a:ext cx="8636000" cy="276999"/>
          </a:xfrm>
          <a:prstGeom prst="rect">
            <a:avLst/>
          </a:prstGeom>
        </p:spPr>
        <p:txBody>
          <a:bodyPr wrap="square" lIns="0" tIns="0" rIns="0" bIns="0">
            <a:spAutoFit/>
          </a:bodyPr>
          <a:lstStyle>
            <a:lvl1pPr marL="0" marR="0" indent="0" defTabSz="1151515" eaLnBrk="1" fontAlgn="auto" latinLnBrk="0" hangingPunct="1">
              <a:lnSpc>
                <a:spcPct val="100000"/>
              </a:lnSpc>
              <a:spcBef>
                <a:spcPts val="0"/>
              </a:spcBef>
              <a:spcAft>
                <a:spcPts val="0"/>
              </a:spcAft>
              <a:buClrTx/>
              <a:buSzTx/>
              <a:buFontTx/>
              <a:buNone/>
              <a:tabLst/>
              <a:defRPr/>
            </a:lvl1pPr>
          </a:lstStyle>
          <a:p>
            <a:endParaRPr dirty="0"/>
          </a:p>
        </p:txBody>
      </p:sp>
      <p:sp>
        <p:nvSpPr>
          <p:cNvPr id="7" name="object 6">
            <a:extLst>
              <a:ext uri="{FF2B5EF4-FFF2-40B4-BE49-F238E27FC236}">
                <a16:creationId xmlns:a16="http://schemas.microsoft.com/office/drawing/2014/main" id="{74880A31-1D24-461D-BD4C-11442BD68E37}"/>
              </a:ext>
            </a:extLst>
          </p:cNvPr>
          <p:cNvSpPr txBox="1"/>
          <p:nvPr userDrawn="1"/>
        </p:nvSpPr>
        <p:spPr>
          <a:xfrm>
            <a:off x="5305946" y="7378666"/>
            <a:ext cx="3205715" cy="252686"/>
          </a:xfrm>
          <a:prstGeom prst="rect">
            <a:avLst/>
          </a:prstGeom>
        </p:spPr>
        <p:txBody>
          <a:bodyPr vert="horz" wrap="square" lIns="0" tIns="19991" rIns="0" bIns="0" rtlCol="0">
            <a:spAutoFit/>
          </a:bodyPr>
          <a:lstStyle/>
          <a:p>
            <a:pPr marL="15993">
              <a:lnSpc>
                <a:spcPct val="100000"/>
              </a:lnSpc>
              <a:spcBef>
                <a:spcPts val="157"/>
              </a:spcBef>
            </a:pPr>
            <a:r>
              <a:rPr sz="1511" i="1" spc="19" dirty="0">
                <a:solidFill>
                  <a:srgbClr val="FFFFFF"/>
                </a:solidFill>
                <a:latin typeface="Calibri"/>
                <a:cs typeface="Calibri"/>
              </a:rPr>
              <a:t>© </a:t>
            </a:r>
            <a:r>
              <a:rPr sz="1511" i="1" spc="50" dirty="0">
                <a:solidFill>
                  <a:srgbClr val="FFFFFF"/>
                </a:solidFill>
                <a:latin typeface="Calibri"/>
                <a:cs typeface="Calibri"/>
              </a:rPr>
              <a:t>202</a:t>
            </a:r>
            <a:r>
              <a:rPr lang="en-US" sz="1511" i="1" spc="50" dirty="0">
                <a:solidFill>
                  <a:srgbClr val="FFFFFF"/>
                </a:solidFill>
                <a:latin typeface="Calibri"/>
                <a:cs typeface="Calibri"/>
              </a:rPr>
              <a:t>1</a:t>
            </a:r>
            <a:r>
              <a:rPr sz="1511" i="1" spc="50" dirty="0">
                <a:solidFill>
                  <a:srgbClr val="FFFFFF"/>
                </a:solidFill>
                <a:latin typeface="Calibri"/>
                <a:cs typeface="Calibri"/>
              </a:rPr>
              <a:t> </a:t>
            </a:r>
            <a:r>
              <a:rPr sz="1511" i="1" spc="69" dirty="0">
                <a:solidFill>
                  <a:srgbClr val="FFFFFF"/>
                </a:solidFill>
                <a:latin typeface="Calibri"/>
                <a:cs typeface="Calibri"/>
              </a:rPr>
              <a:t>Operational Services</a:t>
            </a:r>
            <a:r>
              <a:rPr sz="1511" i="1" spc="-151" dirty="0">
                <a:solidFill>
                  <a:srgbClr val="FFFFFF"/>
                </a:solidFill>
                <a:latin typeface="Calibri"/>
                <a:cs typeface="Calibri"/>
              </a:rPr>
              <a:t> </a:t>
            </a:r>
            <a:r>
              <a:rPr sz="1511" i="1" spc="69" dirty="0">
                <a:solidFill>
                  <a:srgbClr val="FFFFFF"/>
                </a:solidFill>
                <a:latin typeface="Calibri"/>
                <a:cs typeface="Calibri"/>
              </a:rPr>
              <a:t>Division</a:t>
            </a:r>
            <a:endParaRPr sz="1511" dirty="0">
              <a:latin typeface="Calibri"/>
              <a:cs typeface="Calibri"/>
            </a:endParaRPr>
          </a:p>
        </p:txBody>
      </p:sp>
      <p:pic>
        <p:nvPicPr>
          <p:cNvPr id="11" name="Picture 10">
            <a:extLst>
              <a:ext uri="{FF2B5EF4-FFF2-40B4-BE49-F238E27FC236}">
                <a16:creationId xmlns:a16="http://schemas.microsoft.com/office/drawing/2014/main" id="{84DF935B-B2A4-4012-902F-849B530F48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367784"/>
            <a:ext cx="13817600" cy="2718816"/>
          </a:xfrm>
          <a:prstGeom prst="rect">
            <a:avLst/>
          </a:prstGeom>
        </p:spPr>
      </p:pic>
      <p:sp>
        <p:nvSpPr>
          <p:cNvPr id="14" name="TextBox 13">
            <a:extLst>
              <a:ext uri="{FF2B5EF4-FFF2-40B4-BE49-F238E27FC236}">
                <a16:creationId xmlns:a16="http://schemas.microsoft.com/office/drawing/2014/main" id="{E538192E-2F35-46BD-94D1-1EE01A160025}"/>
              </a:ext>
            </a:extLst>
          </p:cNvPr>
          <p:cNvSpPr txBox="1"/>
          <p:nvPr userDrawn="1"/>
        </p:nvSpPr>
        <p:spPr>
          <a:xfrm>
            <a:off x="11610622" y="7330828"/>
            <a:ext cx="2206978" cy="363626"/>
          </a:xfrm>
          <a:prstGeom prst="rect">
            <a:avLst/>
          </a:prstGeom>
          <a:noFill/>
        </p:spPr>
        <p:txBody>
          <a:bodyPr wrap="square" rtlCol="0">
            <a:spAutoFit/>
          </a:bodyPr>
          <a:lstStyle/>
          <a:p>
            <a:r>
              <a:rPr lang="en-US" sz="1763" b="0" i="1" dirty="0">
                <a:solidFill>
                  <a:schemeClr val="bg1"/>
                </a:solidFill>
              </a:rPr>
              <a:t>All Rights Reserved</a:t>
            </a:r>
          </a:p>
        </p:txBody>
      </p:sp>
      <p:sp>
        <p:nvSpPr>
          <p:cNvPr id="9" name="Right Triangle 8">
            <a:extLst>
              <a:ext uri="{FF2B5EF4-FFF2-40B4-BE49-F238E27FC236}">
                <a16:creationId xmlns:a16="http://schemas.microsoft.com/office/drawing/2014/main" id="{ED3C612D-C085-4EBA-8219-667FAFCF4706}"/>
              </a:ext>
            </a:extLst>
          </p:cNvPr>
          <p:cNvSpPr/>
          <p:nvPr userDrawn="1"/>
        </p:nvSpPr>
        <p:spPr>
          <a:xfrm rot="10800000">
            <a:off x="9787468" y="0"/>
            <a:ext cx="4030133" cy="2514598"/>
          </a:xfrm>
          <a:prstGeom prst="rtTriangle">
            <a:avLst/>
          </a:prstGeom>
          <a:solidFill>
            <a:srgbClr val="0094DA">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67"/>
          </a:p>
        </p:txBody>
      </p:sp>
      <p:pic>
        <p:nvPicPr>
          <p:cNvPr id="12" name="Picture 11">
            <a:extLst>
              <a:ext uri="{FF2B5EF4-FFF2-40B4-BE49-F238E27FC236}">
                <a16:creationId xmlns:a16="http://schemas.microsoft.com/office/drawing/2014/main" id="{804F0467-A86B-4EFA-975D-95C138C7A87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3040" y="154048"/>
            <a:ext cx="2905760" cy="1309794"/>
          </a:xfrm>
          <a:prstGeom prst="rect">
            <a:avLst/>
          </a:prstGeom>
        </p:spPr>
      </p:pic>
      <p:sp>
        <p:nvSpPr>
          <p:cNvPr id="15" name="Right Triangle 14">
            <a:extLst>
              <a:ext uri="{FF2B5EF4-FFF2-40B4-BE49-F238E27FC236}">
                <a16:creationId xmlns:a16="http://schemas.microsoft.com/office/drawing/2014/main" id="{29932F12-EECD-4A75-9A6B-EF8823AB0CC3}"/>
              </a:ext>
            </a:extLst>
          </p:cNvPr>
          <p:cNvSpPr/>
          <p:nvPr userDrawn="1"/>
        </p:nvSpPr>
        <p:spPr>
          <a:xfrm rot="16200000">
            <a:off x="3246656" y="-3342612"/>
            <a:ext cx="7228332" cy="13913556"/>
          </a:xfrm>
          <a:prstGeom prst="rtTriangle">
            <a:avLst/>
          </a:prstGeom>
          <a:solidFill>
            <a:srgbClr val="0094DA">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67" dirty="0"/>
          </a:p>
        </p:txBody>
      </p:sp>
      <p:sp>
        <p:nvSpPr>
          <p:cNvPr id="16" name="Rectangle 15">
            <a:extLst>
              <a:ext uri="{FF2B5EF4-FFF2-40B4-BE49-F238E27FC236}">
                <a16:creationId xmlns:a16="http://schemas.microsoft.com/office/drawing/2014/main" id="{97683A4A-F734-49A1-9C04-074966280EE6}"/>
              </a:ext>
            </a:extLst>
          </p:cNvPr>
          <p:cNvSpPr/>
          <p:nvPr userDrawn="1"/>
        </p:nvSpPr>
        <p:spPr>
          <a:xfrm>
            <a:off x="10694" y="7086600"/>
            <a:ext cx="13817599" cy="141732"/>
          </a:xfrm>
          <a:prstGeom prst="rect">
            <a:avLst/>
          </a:prstGeom>
          <a:solidFill>
            <a:srgbClr val="F0B938"/>
          </a:solidFill>
          <a:ln>
            <a:solidFill>
              <a:srgbClr val="F0B9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88155A17-5BB4-49D8-B662-9882CA7DAAB0}"/>
              </a:ext>
            </a:extLst>
          </p:cNvPr>
          <p:cNvSpPr txBox="1"/>
          <p:nvPr userDrawn="1"/>
        </p:nvSpPr>
        <p:spPr>
          <a:xfrm>
            <a:off x="193040" y="7253237"/>
            <a:ext cx="2782711" cy="441211"/>
          </a:xfrm>
          <a:prstGeom prst="rect">
            <a:avLst/>
          </a:prstGeom>
          <a:noFill/>
        </p:spPr>
        <p:txBody>
          <a:bodyPr wrap="square" rtlCol="0">
            <a:spAutoFit/>
          </a:bodyPr>
          <a:lstStyle/>
          <a:p>
            <a:r>
              <a:rPr lang="en-US" sz="2267" b="0" dirty="0">
                <a:solidFill>
                  <a:schemeClr val="bg1"/>
                </a:solidFill>
              </a:rPr>
              <a:t>mass.gov/</a:t>
            </a:r>
            <a:r>
              <a:rPr lang="en-US" sz="2267" b="0" dirty="0" err="1">
                <a:solidFill>
                  <a:schemeClr val="bg1"/>
                </a:solidFill>
              </a:rPr>
              <a:t>osd</a:t>
            </a:r>
            <a:endParaRPr lang="en-US" sz="2267" b="0" dirty="0">
              <a:solidFill>
                <a:schemeClr val="bg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90880" y="310902"/>
            <a:ext cx="12435840" cy="984498"/>
          </a:xfrm>
        </p:spPr>
        <p:txBody>
          <a:bodyPr lIns="0" tIns="0" rIns="0" bIns="0"/>
          <a:lstStyle>
            <a:lvl1pPr>
              <a:defRPr/>
            </a:lvl1pPr>
          </a:lstStyle>
          <a:p>
            <a:endParaRPr dirty="0"/>
          </a:p>
        </p:txBody>
      </p:sp>
      <p:sp>
        <p:nvSpPr>
          <p:cNvPr id="3" name="Holder 3"/>
          <p:cNvSpPr>
            <a:spLocks noGrp="1"/>
          </p:cNvSpPr>
          <p:nvPr>
            <p:ph type="body" idx="1"/>
          </p:nvPr>
        </p:nvSpPr>
        <p:spPr>
          <a:xfrm>
            <a:off x="690880" y="1600200"/>
            <a:ext cx="12435840" cy="4984050"/>
          </a:xfrm>
        </p:spPr>
        <p:txBody>
          <a:bodyPr lIns="0" tIns="0" rIns="0" bIns="0"/>
          <a:lstStyle>
            <a:lvl1pPr>
              <a:defRPr/>
            </a:lvl1pPr>
          </a:lstStyle>
          <a:p>
            <a:endParaRPr dirty="0"/>
          </a:p>
        </p:txBody>
      </p:sp>
      <p:sp>
        <p:nvSpPr>
          <p:cNvPr id="11" name="Right Triangle 10">
            <a:extLst>
              <a:ext uri="{FF2B5EF4-FFF2-40B4-BE49-F238E27FC236}">
                <a16:creationId xmlns:a16="http://schemas.microsoft.com/office/drawing/2014/main" id="{2ACEBF80-0C2F-4695-B650-E90091A01850}"/>
              </a:ext>
            </a:extLst>
          </p:cNvPr>
          <p:cNvSpPr/>
          <p:nvPr userDrawn="1"/>
        </p:nvSpPr>
        <p:spPr>
          <a:xfrm rot="10800000">
            <a:off x="5757333" y="4015"/>
            <a:ext cx="8060267" cy="4796591"/>
          </a:xfrm>
          <a:prstGeom prst="rtTriangle">
            <a:avLst/>
          </a:prstGeom>
          <a:solidFill>
            <a:srgbClr val="0094DA">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67" dirty="0"/>
          </a:p>
        </p:txBody>
      </p:sp>
      <p:sp>
        <p:nvSpPr>
          <p:cNvPr id="13" name="Right Triangle 12">
            <a:extLst>
              <a:ext uri="{FF2B5EF4-FFF2-40B4-BE49-F238E27FC236}">
                <a16:creationId xmlns:a16="http://schemas.microsoft.com/office/drawing/2014/main" id="{1D2E9D9B-239E-4238-B791-22AE9B703051}"/>
              </a:ext>
            </a:extLst>
          </p:cNvPr>
          <p:cNvSpPr/>
          <p:nvPr userDrawn="1"/>
        </p:nvSpPr>
        <p:spPr>
          <a:xfrm rot="16200000">
            <a:off x="3246656" y="-3342612"/>
            <a:ext cx="7228332" cy="13913556"/>
          </a:xfrm>
          <a:prstGeom prst="rtTriangle">
            <a:avLst/>
          </a:prstGeom>
          <a:solidFill>
            <a:srgbClr val="0094DA">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67" dirty="0"/>
          </a:p>
        </p:txBody>
      </p:sp>
      <p:sp>
        <p:nvSpPr>
          <p:cNvPr id="8" name="Rectangle 7">
            <a:extLst>
              <a:ext uri="{FF2B5EF4-FFF2-40B4-BE49-F238E27FC236}">
                <a16:creationId xmlns:a16="http://schemas.microsoft.com/office/drawing/2014/main" id="{C6E16AF6-0822-47FC-BA80-9C354A831CD7}"/>
              </a:ext>
            </a:extLst>
          </p:cNvPr>
          <p:cNvSpPr/>
          <p:nvPr userDrawn="1"/>
        </p:nvSpPr>
        <p:spPr>
          <a:xfrm>
            <a:off x="10694" y="7086600"/>
            <a:ext cx="13817599" cy="141732"/>
          </a:xfrm>
          <a:prstGeom prst="rect">
            <a:avLst/>
          </a:prstGeom>
          <a:solidFill>
            <a:srgbClr val="F0B938"/>
          </a:solidFill>
          <a:ln>
            <a:solidFill>
              <a:srgbClr val="F0B9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D9615FC-07A3-499F-99E6-2A292975D933}"/>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9756" b="89431" l="9756" r="100000"/>
                    </a14:imgEffect>
                  </a14:imgLayer>
                </a14:imgProps>
              </a:ext>
              <a:ext uri="{28A0092B-C50C-407E-A947-70E740481C1C}">
                <a14:useLocalDpi xmlns:a14="http://schemas.microsoft.com/office/drawing/2010/main" val="0"/>
              </a:ext>
            </a:extLst>
          </a:blip>
          <a:stretch>
            <a:fillRect/>
          </a:stretch>
        </p:blipFill>
        <p:spPr>
          <a:xfrm>
            <a:off x="365720" y="7326868"/>
            <a:ext cx="325160" cy="325160"/>
          </a:xfrm>
          <a:prstGeom prst="rect">
            <a:avLst/>
          </a:prstGeom>
        </p:spPr>
      </p:pic>
      <p:sp>
        <p:nvSpPr>
          <p:cNvPr id="12" name="TextBox 11">
            <a:extLst>
              <a:ext uri="{FF2B5EF4-FFF2-40B4-BE49-F238E27FC236}">
                <a16:creationId xmlns:a16="http://schemas.microsoft.com/office/drawing/2014/main" id="{235F3831-8D7D-46C2-A139-CE18D11A14DF}"/>
              </a:ext>
            </a:extLst>
          </p:cNvPr>
          <p:cNvSpPr txBox="1"/>
          <p:nvPr userDrawn="1"/>
        </p:nvSpPr>
        <p:spPr>
          <a:xfrm>
            <a:off x="690880" y="7270612"/>
            <a:ext cx="2782711" cy="441211"/>
          </a:xfrm>
          <a:prstGeom prst="rect">
            <a:avLst/>
          </a:prstGeom>
          <a:noFill/>
        </p:spPr>
        <p:txBody>
          <a:bodyPr wrap="square" rtlCol="0">
            <a:spAutoFit/>
          </a:bodyPr>
          <a:lstStyle/>
          <a:p>
            <a:r>
              <a:rPr lang="en-US" sz="2267" b="0" dirty="0">
                <a:solidFill>
                  <a:schemeClr val="bg1"/>
                </a:solidFill>
              </a:rPr>
              <a:t>@</a:t>
            </a:r>
            <a:r>
              <a:rPr lang="en-US" sz="2267" b="0" dirty="0" err="1">
                <a:solidFill>
                  <a:schemeClr val="bg1"/>
                </a:solidFill>
              </a:rPr>
              <a:t>Mass_OSD</a:t>
            </a:r>
            <a:endParaRPr lang="en-US" sz="2267" b="0" dirty="0">
              <a:solidFill>
                <a:schemeClr val="bg1"/>
              </a:solidFill>
            </a:endParaRPr>
          </a:p>
        </p:txBody>
      </p:sp>
      <p:sp>
        <p:nvSpPr>
          <p:cNvPr id="14" name="TextBox 13">
            <a:extLst>
              <a:ext uri="{FF2B5EF4-FFF2-40B4-BE49-F238E27FC236}">
                <a16:creationId xmlns:a16="http://schemas.microsoft.com/office/drawing/2014/main" id="{66E58BE2-CB77-44E5-8310-308863322E59}"/>
              </a:ext>
            </a:extLst>
          </p:cNvPr>
          <p:cNvSpPr txBox="1"/>
          <p:nvPr userDrawn="1"/>
        </p:nvSpPr>
        <p:spPr>
          <a:xfrm>
            <a:off x="11735364" y="7268843"/>
            <a:ext cx="2782711" cy="441211"/>
          </a:xfrm>
          <a:prstGeom prst="rect">
            <a:avLst/>
          </a:prstGeom>
          <a:noFill/>
        </p:spPr>
        <p:txBody>
          <a:bodyPr wrap="square" rtlCol="0">
            <a:spAutoFit/>
          </a:bodyPr>
          <a:lstStyle/>
          <a:p>
            <a:r>
              <a:rPr lang="en-US" sz="2267" b="0" dirty="0">
                <a:solidFill>
                  <a:schemeClr val="bg1"/>
                </a:solidFill>
              </a:rPr>
              <a:t>mass.gov/</a:t>
            </a:r>
            <a:r>
              <a:rPr lang="en-US" sz="2267" b="0" dirty="0" err="1">
                <a:solidFill>
                  <a:schemeClr val="bg1"/>
                </a:solidFill>
              </a:rPr>
              <a:t>osd</a:t>
            </a:r>
            <a:endParaRPr lang="en-US" sz="2267" b="0" dirty="0">
              <a:solidFill>
                <a:schemeClr val="bg1"/>
              </a:solidFill>
            </a:endParaRPr>
          </a:p>
        </p:txBody>
      </p:sp>
      <p:pic>
        <p:nvPicPr>
          <p:cNvPr id="15" name="Picture 14">
            <a:extLst>
              <a:ext uri="{FF2B5EF4-FFF2-40B4-BE49-F238E27FC236}">
                <a16:creationId xmlns:a16="http://schemas.microsoft.com/office/drawing/2014/main" id="{3E0893C1-CBB4-4C0B-A183-77BC5FB725F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sp>
        <p:nvSpPr>
          <p:cNvPr id="16" name="Rectangle 15">
            <a:extLst>
              <a:ext uri="{FF2B5EF4-FFF2-40B4-BE49-F238E27FC236}">
                <a16:creationId xmlns:a16="http://schemas.microsoft.com/office/drawing/2014/main" id="{0F15B78F-BF02-49AF-BEA7-AD9559B0B5BD}"/>
              </a:ext>
            </a:extLst>
          </p:cNvPr>
          <p:cNvSpPr/>
          <p:nvPr userDrawn="1"/>
        </p:nvSpPr>
        <p:spPr>
          <a:xfrm>
            <a:off x="6688227" y="7276832"/>
            <a:ext cx="598241" cy="369332"/>
          </a:xfrm>
          <a:prstGeom prst="rect">
            <a:avLst/>
          </a:prstGeom>
        </p:spPr>
        <p:txBody>
          <a:bodyPr wrap="none">
            <a:spAutoFit/>
          </a:bodyPr>
          <a:lstStyle/>
          <a:p>
            <a:r>
              <a:rPr lang="en-US" dirty="0">
                <a:solidFill>
                  <a:schemeClr val="bg1"/>
                </a:solidFill>
              </a:rPr>
              <a:t>(</a:t>
            </a:r>
            <a:fld id="{D6AD2876-2EFC-4FC5-8B9B-E6BDE27BC536}" type="slidenum">
              <a:rPr lang="en-US" smtClean="0">
                <a:solidFill>
                  <a:schemeClr val="bg1"/>
                </a:solidFill>
              </a:rPr>
              <a:t>‹#›</a:t>
            </a:fld>
            <a:r>
              <a:rPr lang="en-US" dirty="0">
                <a:solidFill>
                  <a:schemeClr val="bg1"/>
                </a:solidFill>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90880" y="310902"/>
            <a:ext cx="12435840" cy="868915"/>
          </a:xfrm>
        </p:spPr>
        <p:txBody>
          <a:bodyPr lIns="0" tIns="0" rIns="0" bIns="0"/>
          <a:lstStyle>
            <a:lvl1pPr>
              <a:defRPr/>
            </a:lvl1pPr>
          </a:lstStyle>
          <a:p>
            <a:endParaRPr dirty="0"/>
          </a:p>
        </p:txBody>
      </p:sp>
      <p:sp>
        <p:nvSpPr>
          <p:cNvPr id="10" name="Right Triangle 9">
            <a:extLst>
              <a:ext uri="{FF2B5EF4-FFF2-40B4-BE49-F238E27FC236}">
                <a16:creationId xmlns:a16="http://schemas.microsoft.com/office/drawing/2014/main" id="{1FE989A2-71AD-4595-8C25-37AA7A93BE54}"/>
              </a:ext>
            </a:extLst>
          </p:cNvPr>
          <p:cNvSpPr/>
          <p:nvPr userDrawn="1"/>
        </p:nvSpPr>
        <p:spPr>
          <a:xfrm rot="16200000">
            <a:off x="3246656" y="-3342612"/>
            <a:ext cx="7228332" cy="13913556"/>
          </a:xfrm>
          <a:prstGeom prst="rtTriangle">
            <a:avLst/>
          </a:prstGeom>
          <a:solidFill>
            <a:srgbClr val="0094DA">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67" dirty="0"/>
          </a:p>
        </p:txBody>
      </p:sp>
      <p:sp>
        <p:nvSpPr>
          <p:cNvPr id="11" name="Right Triangle 10">
            <a:extLst>
              <a:ext uri="{FF2B5EF4-FFF2-40B4-BE49-F238E27FC236}">
                <a16:creationId xmlns:a16="http://schemas.microsoft.com/office/drawing/2014/main" id="{3C22B8BC-A319-42E1-8EAF-F0291DEC44C1}"/>
              </a:ext>
            </a:extLst>
          </p:cNvPr>
          <p:cNvSpPr/>
          <p:nvPr userDrawn="1"/>
        </p:nvSpPr>
        <p:spPr>
          <a:xfrm rot="10800000">
            <a:off x="5757333" y="4015"/>
            <a:ext cx="8060267" cy="4796591"/>
          </a:xfrm>
          <a:prstGeom prst="rtTriangle">
            <a:avLst/>
          </a:prstGeom>
          <a:solidFill>
            <a:srgbClr val="0094DA">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67"/>
          </a:p>
        </p:txBody>
      </p:sp>
      <p:sp>
        <p:nvSpPr>
          <p:cNvPr id="9" name="Holder 3">
            <a:extLst>
              <a:ext uri="{FF2B5EF4-FFF2-40B4-BE49-F238E27FC236}">
                <a16:creationId xmlns:a16="http://schemas.microsoft.com/office/drawing/2014/main" id="{2A930772-45C0-4698-9A95-850F8CB15658}"/>
              </a:ext>
            </a:extLst>
          </p:cNvPr>
          <p:cNvSpPr>
            <a:spLocks noGrp="1"/>
          </p:cNvSpPr>
          <p:nvPr>
            <p:ph sz="half" idx="11"/>
          </p:nvPr>
        </p:nvSpPr>
        <p:spPr>
          <a:xfrm>
            <a:off x="690879" y="1462799"/>
            <a:ext cx="5760720" cy="5129784"/>
          </a:xfrm>
          <a:prstGeom prst="rect">
            <a:avLst/>
          </a:prstGeom>
        </p:spPr>
        <p:txBody>
          <a:bodyPr wrap="square" lIns="0" tIns="0" rIns="0" bIns="0">
            <a:spAutoFit/>
          </a:bodyPr>
          <a:lstStyle>
            <a:lvl1pPr>
              <a:defRPr/>
            </a:lvl1pPr>
          </a:lstStyle>
          <a:p>
            <a:endParaRPr dirty="0"/>
          </a:p>
        </p:txBody>
      </p:sp>
      <p:sp>
        <p:nvSpPr>
          <p:cNvPr id="12" name="Holder 3">
            <a:extLst>
              <a:ext uri="{FF2B5EF4-FFF2-40B4-BE49-F238E27FC236}">
                <a16:creationId xmlns:a16="http://schemas.microsoft.com/office/drawing/2014/main" id="{B2A627BA-6EBF-40DD-A74A-0984E44160F6}"/>
              </a:ext>
            </a:extLst>
          </p:cNvPr>
          <p:cNvSpPr>
            <a:spLocks noGrp="1"/>
          </p:cNvSpPr>
          <p:nvPr>
            <p:ph sz="half" idx="12"/>
          </p:nvPr>
        </p:nvSpPr>
        <p:spPr>
          <a:xfrm>
            <a:off x="7366002" y="1462799"/>
            <a:ext cx="5760720" cy="5129784"/>
          </a:xfrm>
          <a:prstGeom prst="rect">
            <a:avLst/>
          </a:prstGeom>
        </p:spPr>
        <p:txBody>
          <a:bodyPr wrap="square" lIns="0" tIns="0" rIns="0" bIns="0">
            <a:spAutoFit/>
          </a:bodyPr>
          <a:lstStyle>
            <a:lvl1pPr>
              <a:defRPr/>
            </a:lvl1pPr>
          </a:lstStyle>
          <a:p>
            <a:endParaRPr dirty="0"/>
          </a:p>
        </p:txBody>
      </p:sp>
      <p:sp>
        <p:nvSpPr>
          <p:cNvPr id="14" name="Rectangle 13">
            <a:extLst>
              <a:ext uri="{FF2B5EF4-FFF2-40B4-BE49-F238E27FC236}">
                <a16:creationId xmlns:a16="http://schemas.microsoft.com/office/drawing/2014/main" id="{732293EA-83F2-4C14-93EB-D6E3B0E24E55}"/>
              </a:ext>
            </a:extLst>
          </p:cNvPr>
          <p:cNvSpPr/>
          <p:nvPr userDrawn="1"/>
        </p:nvSpPr>
        <p:spPr>
          <a:xfrm>
            <a:off x="10694" y="7086600"/>
            <a:ext cx="13817599" cy="141732"/>
          </a:xfrm>
          <a:prstGeom prst="rect">
            <a:avLst/>
          </a:prstGeom>
          <a:solidFill>
            <a:srgbClr val="F0B938"/>
          </a:solidFill>
          <a:ln>
            <a:solidFill>
              <a:srgbClr val="F0B9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678C3769-0861-4213-AAC0-E75AC5C04CC9}"/>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9756" b="89431" l="9756" r="100000"/>
                    </a14:imgEffect>
                  </a14:imgLayer>
                </a14:imgProps>
              </a:ext>
              <a:ext uri="{28A0092B-C50C-407E-A947-70E740481C1C}">
                <a14:useLocalDpi xmlns:a14="http://schemas.microsoft.com/office/drawing/2010/main" val="0"/>
              </a:ext>
            </a:extLst>
          </a:blip>
          <a:stretch>
            <a:fillRect/>
          </a:stretch>
        </p:blipFill>
        <p:spPr>
          <a:xfrm>
            <a:off x="365720" y="7326868"/>
            <a:ext cx="325160" cy="325160"/>
          </a:xfrm>
          <a:prstGeom prst="rect">
            <a:avLst/>
          </a:prstGeom>
        </p:spPr>
      </p:pic>
      <p:sp>
        <p:nvSpPr>
          <p:cNvPr id="17" name="TextBox 16">
            <a:extLst>
              <a:ext uri="{FF2B5EF4-FFF2-40B4-BE49-F238E27FC236}">
                <a16:creationId xmlns:a16="http://schemas.microsoft.com/office/drawing/2014/main" id="{D9BD17D4-626C-49DA-8707-A763C7291E23}"/>
              </a:ext>
            </a:extLst>
          </p:cNvPr>
          <p:cNvSpPr txBox="1"/>
          <p:nvPr userDrawn="1"/>
        </p:nvSpPr>
        <p:spPr>
          <a:xfrm>
            <a:off x="690880" y="7270612"/>
            <a:ext cx="2782711" cy="441211"/>
          </a:xfrm>
          <a:prstGeom prst="rect">
            <a:avLst/>
          </a:prstGeom>
          <a:noFill/>
        </p:spPr>
        <p:txBody>
          <a:bodyPr wrap="square" rtlCol="0">
            <a:spAutoFit/>
          </a:bodyPr>
          <a:lstStyle/>
          <a:p>
            <a:r>
              <a:rPr lang="en-US" sz="2267" b="0" dirty="0">
                <a:solidFill>
                  <a:schemeClr val="bg1"/>
                </a:solidFill>
              </a:rPr>
              <a:t>@</a:t>
            </a:r>
            <a:r>
              <a:rPr lang="en-US" sz="2267" b="0" dirty="0" err="1">
                <a:solidFill>
                  <a:schemeClr val="bg1"/>
                </a:solidFill>
              </a:rPr>
              <a:t>Mass_OSD</a:t>
            </a:r>
            <a:endParaRPr lang="en-US" sz="2267" b="0" dirty="0">
              <a:solidFill>
                <a:schemeClr val="bg1"/>
              </a:solidFill>
            </a:endParaRPr>
          </a:p>
        </p:txBody>
      </p:sp>
      <p:sp>
        <p:nvSpPr>
          <p:cNvPr id="18" name="TextBox 17">
            <a:extLst>
              <a:ext uri="{FF2B5EF4-FFF2-40B4-BE49-F238E27FC236}">
                <a16:creationId xmlns:a16="http://schemas.microsoft.com/office/drawing/2014/main" id="{1890E8BF-DA15-4E19-B063-9AAEB1E06A6F}"/>
              </a:ext>
            </a:extLst>
          </p:cNvPr>
          <p:cNvSpPr txBox="1"/>
          <p:nvPr userDrawn="1"/>
        </p:nvSpPr>
        <p:spPr>
          <a:xfrm>
            <a:off x="11735364" y="7268843"/>
            <a:ext cx="2782711" cy="441211"/>
          </a:xfrm>
          <a:prstGeom prst="rect">
            <a:avLst/>
          </a:prstGeom>
          <a:noFill/>
        </p:spPr>
        <p:txBody>
          <a:bodyPr wrap="square" rtlCol="0">
            <a:spAutoFit/>
          </a:bodyPr>
          <a:lstStyle/>
          <a:p>
            <a:r>
              <a:rPr lang="en-US" sz="2267" b="0" dirty="0">
                <a:solidFill>
                  <a:schemeClr val="bg1"/>
                </a:solidFill>
              </a:rPr>
              <a:t>mass.gov/</a:t>
            </a:r>
            <a:r>
              <a:rPr lang="en-US" sz="2267" b="0" dirty="0" err="1">
                <a:solidFill>
                  <a:schemeClr val="bg1"/>
                </a:solidFill>
              </a:rPr>
              <a:t>osd</a:t>
            </a:r>
            <a:endParaRPr lang="en-US" sz="2267" b="0" dirty="0">
              <a:solidFill>
                <a:schemeClr val="bg1"/>
              </a:solidFill>
            </a:endParaRPr>
          </a:p>
        </p:txBody>
      </p:sp>
      <p:pic>
        <p:nvPicPr>
          <p:cNvPr id="19" name="Picture 18">
            <a:extLst>
              <a:ext uri="{FF2B5EF4-FFF2-40B4-BE49-F238E27FC236}">
                <a16:creationId xmlns:a16="http://schemas.microsoft.com/office/drawing/2014/main" id="{4EBAA683-066C-4C07-ABBA-5F7AF1D6F8D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sp>
        <p:nvSpPr>
          <p:cNvPr id="13" name="Rectangle 12">
            <a:extLst>
              <a:ext uri="{FF2B5EF4-FFF2-40B4-BE49-F238E27FC236}">
                <a16:creationId xmlns:a16="http://schemas.microsoft.com/office/drawing/2014/main" id="{78F122D5-1F73-4CE5-BCD2-022BCF6824F1}"/>
              </a:ext>
            </a:extLst>
          </p:cNvPr>
          <p:cNvSpPr/>
          <p:nvPr userDrawn="1"/>
        </p:nvSpPr>
        <p:spPr>
          <a:xfrm>
            <a:off x="6688227" y="7276832"/>
            <a:ext cx="598241" cy="369332"/>
          </a:xfrm>
          <a:prstGeom prst="rect">
            <a:avLst/>
          </a:prstGeom>
        </p:spPr>
        <p:txBody>
          <a:bodyPr wrap="none">
            <a:spAutoFit/>
          </a:bodyPr>
          <a:lstStyle/>
          <a:p>
            <a:r>
              <a:rPr lang="en-US" dirty="0">
                <a:solidFill>
                  <a:schemeClr val="bg1"/>
                </a:solidFill>
              </a:rPr>
              <a:t>(</a:t>
            </a:r>
            <a:fld id="{D6AD2876-2EFC-4FC5-8B9B-E6BDE27BC536}" type="slidenum">
              <a:rPr lang="en-US" smtClean="0">
                <a:solidFill>
                  <a:schemeClr val="bg1"/>
                </a:solidFill>
              </a:rPr>
              <a:t>‹#›</a:t>
            </a:fld>
            <a:r>
              <a:rPr lang="en-US" dirty="0">
                <a:solidFill>
                  <a:schemeClr val="bg1"/>
                </a:solidFill>
              </a:rPr>
              <a: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690880" y="310902"/>
            <a:ext cx="12435840" cy="832098"/>
          </a:xfrm>
        </p:spPr>
        <p:txBody>
          <a:bodyPr lIns="0" tIns="0" rIns="0" bIns="0"/>
          <a:lstStyle>
            <a:lvl1pPr>
              <a:defRPr/>
            </a:lvl1pPr>
          </a:lstStyle>
          <a:p>
            <a:endParaRPr dirty="0"/>
          </a:p>
        </p:txBody>
      </p:sp>
      <p:sp>
        <p:nvSpPr>
          <p:cNvPr id="6" name="Right Triangle 5">
            <a:extLst>
              <a:ext uri="{FF2B5EF4-FFF2-40B4-BE49-F238E27FC236}">
                <a16:creationId xmlns:a16="http://schemas.microsoft.com/office/drawing/2014/main" id="{E49C6981-D08E-4814-9C18-CECFCC238FF2}"/>
              </a:ext>
            </a:extLst>
          </p:cNvPr>
          <p:cNvSpPr/>
          <p:nvPr userDrawn="1"/>
        </p:nvSpPr>
        <p:spPr>
          <a:xfrm rot="16200000">
            <a:off x="3246656" y="-3342612"/>
            <a:ext cx="7228332" cy="13913556"/>
          </a:xfrm>
          <a:prstGeom prst="rtTriangle">
            <a:avLst/>
          </a:prstGeom>
          <a:solidFill>
            <a:srgbClr val="0094DA">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67" dirty="0"/>
          </a:p>
        </p:txBody>
      </p:sp>
      <p:sp>
        <p:nvSpPr>
          <p:cNvPr id="7" name="Right Triangle 6">
            <a:extLst>
              <a:ext uri="{FF2B5EF4-FFF2-40B4-BE49-F238E27FC236}">
                <a16:creationId xmlns:a16="http://schemas.microsoft.com/office/drawing/2014/main" id="{D7117C1A-8B60-4A4A-9417-9389AD69C5B8}"/>
              </a:ext>
            </a:extLst>
          </p:cNvPr>
          <p:cNvSpPr/>
          <p:nvPr userDrawn="1"/>
        </p:nvSpPr>
        <p:spPr>
          <a:xfrm rot="10800000">
            <a:off x="5757333" y="4015"/>
            <a:ext cx="8060267" cy="4796591"/>
          </a:xfrm>
          <a:prstGeom prst="rtTriangle">
            <a:avLst/>
          </a:prstGeom>
          <a:solidFill>
            <a:srgbClr val="0094DA">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67"/>
          </a:p>
        </p:txBody>
      </p:sp>
      <p:sp>
        <p:nvSpPr>
          <p:cNvPr id="10" name="Rectangle 9">
            <a:extLst>
              <a:ext uri="{FF2B5EF4-FFF2-40B4-BE49-F238E27FC236}">
                <a16:creationId xmlns:a16="http://schemas.microsoft.com/office/drawing/2014/main" id="{E56F4FDA-D2A0-466D-B35F-A96543F79D28}"/>
              </a:ext>
            </a:extLst>
          </p:cNvPr>
          <p:cNvSpPr/>
          <p:nvPr userDrawn="1"/>
        </p:nvSpPr>
        <p:spPr>
          <a:xfrm>
            <a:off x="10694" y="7086600"/>
            <a:ext cx="13817599" cy="141732"/>
          </a:xfrm>
          <a:prstGeom prst="rect">
            <a:avLst/>
          </a:prstGeom>
          <a:solidFill>
            <a:srgbClr val="F0B938"/>
          </a:solidFill>
          <a:ln>
            <a:solidFill>
              <a:srgbClr val="F0B9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BF3132F-F9D9-463D-82BD-5114288B5437}"/>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9756" b="89431" l="9756" r="100000"/>
                    </a14:imgEffect>
                  </a14:imgLayer>
                </a14:imgProps>
              </a:ext>
              <a:ext uri="{28A0092B-C50C-407E-A947-70E740481C1C}">
                <a14:useLocalDpi xmlns:a14="http://schemas.microsoft.com/office/drawing/2010/main" val="0"/>
              </a:ext>
            </a:extLst>
          </a:blip>
          <a:stretch>
            <a:fillRect/>
          </a:stretch>
        </p:blipFill>
        <p:spPr>
          <a:xfrm>
            <a:off x="365720" y="7326868"/>
            <a:ext cx="325160" cy="325160"/>
          </a:xfrm>
          <a:prstGeom prst="rect">
            <a:avLst/>
          </a:prstGeom>
        </p:spPr>
      </p:pic>
      <p:sp>
        <p:nvSpPr>
          <p:cNvPr id="12" name="TextBox 11">
            <a:extLst>
              <a:ext uri="{FF2B5EF4-FFF2-40B4-BE49-F238E27FC236}">
                <a16:creationId xmlns:a16="http://schemas.microsoft.com/office/drawing/2014/main" id="{EE19A646-3FDA-46F8-A293-BC59799F3424}"/>
              </a:ext>
            </a:extLst>
          </p:cNvPr>
          <p:cNvSpPr txBox="1"/>
          <p:nvPr userDrawn="1"/>
        </p:nvSpPr>
        <p:spPr>
          <a:xfrm>
            <a:off x="690880" y="7270612"/>
            <a:ext cx="2782711" cy="441211"/>
          </a:xfrm>
          <a:prstGeom prst="rect">
            <a:avLst/>
          </a:prstGeom>
          <a:noFill/>
        </p:spPr>
        <p:txBody>
          <a:bodyPr wrap="square" rtlCol="0">
            <a:spAutoFit/>
          </a:bodyPr>
          <a:lstStyle/>
          <a:p>
            <a:r>
              <a:rPr lang="en-US" sz="2267" b="0" dirty="0">
                <a:solidFill>
                  <a:schemeClr val="bg1"/>
                </a:solidFill>
              </a:rPr>
              <a:t>@</a:t>
            </a:r>
            <a:r>
              <a:rPr lang="en-US" sz="2267" b="0" dirty="0" err="1">
                <a:solidFill>
                  <a:schemeClr val="bg1"/>
                </a:solidFill>
              </a:rPr>
              <a:t>Mass_OSD</a:t>
            </a:r>
            <a:endParaRPr lang="en-US" sz="2267" b="0" dirty="0">
              <a:solidFill>
                <a:schemeClr val="bg1"/>
              </a:solidFill>
            </a:endParaRPr>
          </a:p>
        </p:txBody>
      </p:sp>
      <p:sp>
        <p:nvSpPr>
          <p:cNvPr id="13" name="TextBox 12">
            <a:extLst>
              <a:ext uri="{FF2B5EF4-FFF2-40B4-BE49-F238E27FC236}">
                <a16:creationId xmlns:a16="http://schemas.microsoft.com/office/drawing/2014/main" id="{05AEA7ED-8485-4C7C-B100-EAD2248E6E22}"/>
              </a:ext>
            </a:extLst>
          </p:cNvPr>
          <p:cNvSpPr txBox="1"/>
          <p:nvPr userDrawn="1"/>
        </p:nvSpPr>
        <p:spPr>
          <a:xfrm>
            <a:off x="11735364" y="7268843"/>
            <a:ext cx="2782711" cy="441211"/>
          </a:xfrm>
          <a:prstGeom prst="rect">
            <a:avLst/>
          </a:prstGeom>
          <a:noFill/>
        </p:spPr>
        <p:txBody>
          <a:bodyPr wrap="square" rtlCol="0">
            <a:spAutoFit/>
          </a:bodyPr>
          <a:lstStyle/>
          <a:p>
            <a:r>
              <a:rPr lang="en-US" sz="2267" b="0" dirty="0">
                <a:solidFill>
                  <a:schemeClr val="bg1"/>
                </a:solidFill>
              </a:rPr>
              <a:t>mass.gov/</a:t>
            </a:r>
            <a:r>
              <a:rPr lang="en-US" sz="2267" b="0" dirty="0" err="1">
                <a:solidFill>
                  <a:schemeClr val="bg1"/>
                </a:solidFill>
              </a:rPr>
              <a:t>osd</a:t>
            </a:r>
            <a:endParaRPr lang="en-US" sz="2267" b="0" dirty="0">
              <a:solidFill>
                <a:schemeClr val="bg1"/>
              </a:solidFill>
            </a:endParaRPr>
          </a:p>
        </p:txBody>
      </p:sp>
      <p:pic>
        <p:nvPicPr>
          <p:cNvPr id="14" name="Picture 13">
            <a:extLst>
              <a:ext uri="{FF2B5EF4-FFF2-40B4-BE49-F238E27FC236}">
                <a16:creationId xmlns:a16="http://schemas.microsoft.com/office/drawing/2014/main" id="{C10BE011-B9BB-4D56-832F-1DC6C08882B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sp>
        <p:nvSpPr>
          <p:cNvPr id="15" name="Rectangle 14">
            <a:extLst>
              <a:ext uri="{FF2B5EF4-FFF2-40B4-BE49-F238E27FC236}">
                <a16:creationId xmlns:a16="http://schemas.microsoft.com/office/drawing/2014/main" id="{ECF6AEF9-7B79-4F99-8424-A988612FC0A2}"/>
              </a:ext>
            </a:extLst>
          </p:cNvPr>
          <p:cNvSpPr/>
          <p:nvPr userDrawn="1"/>
        </p:nvSpPr>
        <p:spPr>
          <a:xfrm>
            <a:off x="6688227" y="7276832"/>
            <a:ext cx="598241" cy="369332"/>
          </a:xfrm>
          <a:prstGeom prst="rect">
            <a:avLst/>
          </a:prstGeom>
        </p:spPr>
        <p:txBody>
          <a:bodyPr wrap="none">
            <a:spAutoFit/>
          </a:bodyPr>
          <a:lstStyle/>
          <a:p>
            <a:r>
              <a:rPr lang="en-US" dirty="0">
                <a:solidFill>
                  <a:schemeClr val="bg1"/>
                </a:solidFill>
              </a:rPr>
              <a:t>(</a:t>
            </a:r>
            <a:fld id="{D6AD2876-2EFC-4FC5-8B9B-E6BDE27BC536}" type="slidenum">
              <a:rPr lang="en-US" smtClean="0">
                <a:solidFill>
                  <a:schemeClr val="bg1"/>
                </a:solidFill>
              </a:rPr>
              <a:t>‹#›</a:t>
            </a:fld>
            <a:r>
              <a:rPr lang="en-US" dirty="0">
                <a:solidFill>
                  <a:schemeClr val="bg1"/>
                </a:solidFill>
              </a:rP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5951C79B-0575-456E-AD84-50EA2A80CB55}"/>
              </a:ext>
            </a:extLst>
          </p:cNvPr>
          <p:cNvSpPr/>
          <p:nvPr userDrawn="1"/>
        </p:nvSpPr>
        <p:spPr>
          <a:xfrm rot="16200000">
            <a:off x="3246656" y="-3342612"/>
            <a:ext cx="7228332" cy="13913556"/>
          </a:xfrm>
          <a:prstGeom prst="rtTriangle">
            <a:avLst/>
          </a:prstGeom>
          <a:solidFill>
            <a:srgbClr val="0094DA">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67" dirty="0"/>
          </a:p>
        </p:txBody>
      </p:sp>
      <p:sp>
        <p:nvSpPr>
          <p:cNvPr id="6" name="Right Triangle 5">
            <a:extLst>
              <a:ext uri="{FF2B5EF4-FFF2-40B4-BE49-F238E27FC236}">
                <a16:creationId xmlns:a16="http://schemas.microsoft.com/office/drawing/2014/main" id="{D1AC1412-149F-4AC6-9ECA-D1DA5662CD19}"/>
              </a:ext>
            </a:extLst>
          </p:cNvPr>
          <p:cNvSpPr/>
          <p:nvPr userDrawn="1"/>
        </p:nvSpPr>
        <p:spPr>
          <a:xfrm rot="10800000">
            <a:off x="5757333" y="4015"/>
            <a:ext cx="8060267" cy="4796591"/>
          </a:xfrm>
          <a:prstGeom prst="rtTriangle">
            <a:avLst/>
          </a:prstGeom>
          <a:solidFill>
            <a:srgbClr val="0094DA">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67"/>
          </a:p>
        </p:txBody>
      </p:sp>
      <p:sp>
        <p:nvSpPr>
          <p:cNvPr id="9" name="Rectangle 8">
            <a:extLst>
              <a:ext uri="{FF2B5EF4-FFF2-40B4-BE49-F238E27FC236}">
                <a16:creationId xmlns:a16="http://schemas.microsoft.com/office/drawing/2014/main" id="{C085055B-D785-43BD-97B7-2F43BF41F28F}"/>
              </a:ext>
            </a:extLst>
          </p:cNvPr>
          <p:cNvSpPr/>
          <p:nvPr userDrawn="1"/>
        </p:nvSpPr>
        <p:spPr>
          <a:xfrm>
            <a:off x="10694" y="7086600"/>
            <a:ext cx="13817599" cy="141732"/>
          </a:xfrm>
          <a:prstGeom prst="rect">
            <a:avLst/>
          </a:prstGeom>
          <a:solidFill>
            <a:srgbClr val="F0B938"/>
          </a:solidFill>
          <a:ln>
            <a:solidFill>
              <a:srgbClr val="F0B9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461B3B3-9395-459C-91DC-AF6790E377DC}"/>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9756" b="89431" l="9756" r="100000"/>
                    </a14:imgEffect>
                  </a14:imgLayer>
                </a14:imgProps>
              </a:ext>
              <a:ext uri="{28A0092B-C50C-407E-A947-70E740481C1C}">
                <a14:useLocalDpi xmlns:a14="http://schemas.microsoft.com/office/drawing/2010/main" val="0"/>
              </a:ext>
            </a:extLst>
          </a:blip>
          <a:stretch>
            <a:fillRect/>
          </a:stretch>
        </p:blipFill>
        <p:spPr>
          <a:xfrm>
            <a:off x="365720" y="7326868"/>
            <a:ext cx="325160" cy="325160"/>
          </a:xfrm>
          <a:prstGeom prst="rect">
            <a:avLst/>
          </a:prstGeom>
        </p:spPr>
      </p:pic>
      <p:sp>
        <p:nvSpPr>
          <p:cNvPr id="11" name="TextBox 10">
            <a:extLst>
              <a:ext uri="{FF2B5EF4-FFF2-40B4-BE49-F238E27FC236}">
                <a16:creationId xmlns:a16="http://schemas.microsoft.com/office/drawing/2014/main" id="{7CAC890F-9984-4E3C-BF24-68DC0C0CE641}"/>
              </a:ext>
            </a:extLst>
          </p:cNvPr>
          <p:cNvSpPr txBox="1"/>
          <p:nvPr userDrawn="1"/>
        </p:nvSpPr>
        <p:spPr>
          <a:xfrm>
            <a:off x="690880" y="7270612"/>
            <a:ext cx="2782711" cy="441211"/>
          </a:xfrm>
          <a:prstGeom prst="rect">
            <a:avLst/>
          </a:prstGeom>
          <a:noFill/>
        </p:spPr>
        <p:txBody>
          <a:bodyPr wrap="square" rtlCol="0">
            <a:spAutoFit/>
          </a:bodyPr>
          <a:lstStyle/>
          <a:p>
            <a:r>
              <a:rPr lang="en-US" sz="2267" b="0" dirty="0">
                <a:solidFill>
                  <a:schemeClr val="bg1"/>
                </a:solidFill>
              </a:rPr>
              <a:t>@</a:t>
            </a:r>
            <a:r>
              <a:rPr lang="en-US" sz="2267" b="0" dirty="0" err="1">
                <a:solidFill>
                  <a:schemeClr val="bg1"/>
                </a:solidFill>
              </a:rPr>
              <a:t>Mass_OSD</a:t>
            </a:r>
            <a:endParaRPr lang="en-US" sz="2267" b="0" dirty="0">
              <a:solidFill>
                <a:schemeClr val="bg1"/>
              </a:solidFill>
            </a:endParaRPr>
          </a:p>
        </p:txBody>
      </p:sp>
      <p:sp>
        <p:nvSpPr>
          <p:cNvPr id="12" name="TextBox 11">
            <a:extLst>
              <a:ext uri="{FF2B5EF4-FFF2-40B4-BE49-F238E27FC236}">
                <a16:creationId xmlns:a16="http://schemas.microsoft.com/office/drawing/2014/main" id="{C0788815-604D-40D7-AD93-0C841376BD95}"/>
              </a:ext>
            </a:extLst>
          </p:cNvPr>
          <p:cNvSpPr txBox="1"/>
          <p:nvPr userDrawn="1"/>
        </p:nvSpPr>
        <p:spPr>
          <a:xfrm>
            <a:off x="11735364" y="7268843"/>
            <a:ext cx="2782711" cy="441211"/>
          </a:xfrm>
          <a:prstGeom prst="rect">
            <a:avLst/>
          </a:prstGeom>
          <a:noFill/>
        </p:spPr>
        <p:txBody>
          <a:bodyPr wrap="square" rtlCol="0">
            <a:spAutoFit/>
          </a:bodyPr>
          <a:lstStyle/>
          <a:p>
            <a:r>
              <a:rPr lang="en-US" sz="2267" b="0" dirty="0">
                <a:solidFill>
                  <a:schemeClr val="bg1"/>
                </a:solidFill>
              </a:rPr>
              <a:t>mass.gov/</a:t>
            </a:r>
            <a:r>
              <a:rPr lang="en-US" sz="2267" b="0" dirty="0" err="1">
                <a:solidFill>
                  <a:schemeClr val="bg1"/>
                </a:solidFill>
              </a:rPr>
              <a:t>osd</a:t>
            </a:r>
            <a:endParaRPr lang="en-US" sz="2267" b="0" dirty="0">
              <a:solidFill>
                <a:schemeClr val="bg1"/>
              </a:solidFill>
            </a:endParaRPr>
          </a:p>
        </p:txBody>
      </p:sp>
      <p:pic>
        <p:nvPicPr>
          <p:cNvPr id="13" name="Picture 12">
            <a:extLst>
              <a:ext uri="{FF2B5EF4-FFF2-40B4-BE49-F238E27FC236}">
                <a16:creationId xmlns:a16="http://schemas.microsoft.com/office/drawing/2014/main" id="{8C545EFD-3FFB-45CB-96EE-9130229293C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sp>
        <p:nvSpPr>
          <p:cNvPr id="14" name="Rectangle 13">
            <a:extLst>
              <a:ext uri="{FF2B5EF4-FFF2-40B4-BE49-F238E27FC236}">
                <a16:creationId xmlns:a16="http://schemas.microsoft.com/office/drawing/2014/main" id="{4C6BDE62-2D1D-44E0-BA66-8D54BD6A93BF}"/>
              </a:ext>
            </a:extLst>
          </p:cNvPr>
          <p:cNvSpPr/>
          <p:nvPr userDrawn="1"/>
        </p:nvSpPr>
        <p:spPr>
          <a:xfrm>
            <a:off x="6688227" y="7276832"/>
            <a:ext cx="598241" cy="369332"/>
          </a:xfrm>
          <a:prstGeom prst="rect">
            <a:avLst/>
          </a:prstGeom>
        </p:spPr>
        <p:txBody>
          <a:bodyPr wrap="none">
            <a:spAutoFit/>
          </a:bodyPr>
          <a:lstStyle/>
          <a:p>
            <a:r>
              <a:rPr lang="en-US" dirty="0">
                <a:solidFill>
                  <a:schemeClr val="bg1"/>
                </a:solidFill>
              </a:rPr>
              <a:t>(</a:t>
            </a:r>
            <a:fld id="{D6AD2876-2EFC-4FC5-8B9B-E6BDE27BC536}" type="slidenum">
              <a:rPr lang="en-US" smtClean="0">
                <a:solidFill>
                  <a:schemeClr val="bg1"/>
                </a:solidFill>
              </a:rPr>
              <a:t>‹#›</a:t>
            </a:fld>
            <a:r>
              <a:rPr lang="en-US" dirty="0">
                <a:solidFill>
                  <a:schemeClr val="bg1"/>
                </a:solidFill>
              </a:rPr>
              <a: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9C2DAE-AFA2-4249-951B-32DCB546517A}"/>
              </a:ext>
            </a:extLst>
          </p:cNvPr>
          <p:cNvSpPr/>
          <p:nvPr userDrawn="1"/>
        </p:nvSpPr>
        <p:spPr>
          <a:xfrm>
            <a:off x="345429" y="3584905"/>
            <a:ext cx="13032362" cy="2578531"/>
          </a:xfrm>
          <a:prstGeom prst="rect">
            <a:avLst/>
          </a:prstGeom>
          <a:solidFill>
            <a:srgbClr val="2D4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40"/>
          </a:p>
        </p:txBody>
      </p:sp>
      <p:sp>
        <p:nvSpPr>
          <p:cNvPr id="9" name="Title 1"/>
          <p:cNvSpPr>
            <a:spLocks noGrp="1"/>
          </p:cNvSpPr>
          <p:nvPr>
            <p:ph type="ctrTitle" hasCustomPrompt="1"/>
          </p:nvPr>
        </p:nvSpPr>
        <p:spPr>
          <a:xfrm>
            <a:off x="581897" y="6253756"/>
            <a:ext cx="12588750" cy="566381"/>
          </a:xfrm>
          <a:prstGeom prst="rect">
            <a:avLst/>
          </a:prstGeom>
        </p:spPr>
        <p:txBody>
          <a:bodyPr>
            <a:noAutofit/>
          </a:bodyPr>
          <a:lstStyle>
            <a:lvl1pPr algn="r">
              <a:defRPr sz="1587" b="1">
                <a:solidFill>
                  <a:schemeClr val="tx1"/>
                </a:solidFill>
                <a:latin typeface="Calibri" pitchFamily="34" charset="0"/>
                <a:cs typeface="Calibri" pitchFamily="34" charset="0"/>
              </a:defRPr>
            </a:lvl1pPr>
          </a:lstStyle>
          <a:p>
            <a:r>
              <a:rPr lang="en-US" dirty="0"/>
              <a:t>	</a:t>
            </a:r>
          </a:p>
        </p:txBody>
      </p:sp>
      <p:sp>
        <p:nvSpPr>
          <p:cNvPr id="12" name="Text Box 4"/>
          <p:cNvSpPr txBox="1">
            <a:spLocks noChangeArrowheads="1"/>
          </p:cNvSpPr>
          <p:nvPr userDrawn="1"/>
        </p:nvSpPr>
        <p:spPr bwMode="auto">
          <a:xfrm>
            <a:off x="7484534" y="7478920"/>
            <a:ext cx="6003094" cy="285708"/>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9525" algn="in">
                <a:solidFill>
                  <a:srgbClr val="212120"/>
                </a:solidFill>
                <a:miter lim="800000"/>
                <a:headEnd/>
                <a:tailEnd/>
              </a14:hiddenLine>
            </a:ext>
            <a:ext uri="{AF507438-7753-43E0-B8FC-AC1667EBCBE1}">
              <a14:hiddenEffects xmlns:a14="http://schemas.microsoft.com/office/drawing/2010/main">
                <a:effectLst/>
              </a14:hiddenEffects>
            </a:ext>
          </a:extLst>
        </p:spPr>
        <p:txBody>
          <a:bodyPr rot="0" vert="horz" wrap="square" lIns="41453" tIns="41453" rIns="41453" bIns="41453" anchor="t" anchorCtr="0" upright="1">
            <a:noAutofit/>
          </a:bodyPr>
          <a:lstStyle/>
          <a:p>
            <a:pPr marL="0" marR="0" algn="r">
              <a:lnSpc>
                <a:spcPts val="1020"/>
              </a:lnSpc>
              <a:spcBef>
                <a:spcPts val="0"/>
              </a:spcBef>
              <a:spcAft>
                <a:spcPts val="1133"/>
              </a:spcAft>
            </a:pPr>
            <a:r>
              <a:rPr lang="en-US" sz="907" b="0" i="1" spc="45" dirty="0">
                <a:solidFill>
                  <a:schemeClr val="accent1">
                    <a:lumMod val="75000"/>
                  </a:schemeClr>
                </a:solidFill>
                <a:effectLst/>
                <a:latin typeface="Calibri"/>
                <a:ea typeface="Calibri"/>
                <a:cs typeface="Times New Roman"/>
              </a:rPr>
              <a:t>© 2021 SUPPLIER DIVERSITY OFFICE. All Rights Reserved.</a:t>
            </a:r>
            <a:endParaRPr lang="en-US" sz="907" b="0" i="1" dirty="0">
              <a:solidFill>
                <a:schemeClr val="accent1">
                  <a:lumMod val="75000"/>
                </a:schemeClr>
              </a:solidFill>
              <a:effectLst/>
              <a:latin typeface="Calibri"/>
              <a:ea typeface="Calibri"/>
              <a:cs typeface="Times New Roman"/>
            </a:endParaRPr>
          </a:p>
        </p:txBody>
      </p:sp>
      <p:sp>
        <p:nvSpPr>
          <p:cNvPr id="13" name="Subtitle 2"/>
          <p:cNvSpPr txBox="1">
            <a:spLocks/>
          </p:cNvSpPr>
          <p:nvPr userDrawn="1"/>
        </p:nvSpPr>
        <p:spPr>
          <a:xfrm>
            <a:off x="-105342" y="2159003"/>
            <a:ext cx="13817600" cy="1335582"/>
          </a:xfrm>
          <a:prstGeom prst="rect">
            <a:avLst/>
          </a:prstGeom>
        </p:spPr>
        <p:txBody>
          <a:bodyPr>
            <a:noAutofit/>
          </a:bodyPr>
          <a:lstStyle>
            <a:lvl1pPr marL="0" indent="0" algn="l" defTabSz="914400" rtl="0" eaLnBrk="1" latinLnBrk="0" hangingPunct="1">
              <a:spcBef>
                <a:spcPts val="0"/>
              </a:spcBef>
              <a:buFont typeface="Arial" panose="020B0604020202020204" pitchFamily="34" charset="0"/>
              <a:buNone/>
              <a:defRPr sz="2000" kern="1200" cap="none" baseline="0">
                <a:solidFill>
                  <a:schemeClr val="tx1">
                    <a:lumMod val="50000"/>
                    <a:lumOff val="50000"/>
                  </a:schemeClr>
                </a:solidFill>
                <a:latin typeface="Calibri" pitchFamily="34" charset="0"/>
                <a:ea typeface="+mn-ea"/>
                <a:cs typeface="Calibri" pitchFamily="34" charset="0"/>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ctr"/>
            <a:r>
              <a:rPr lang="en-US" sz="4000" b="1" spc="227" dirty="0">
                <a:solidFill>
                  <a:schemeClr val="accent1">
                    <a:lumMod val="75000"/>
                  </a:schemeClr>
                </a:solidFill>
              </a:rPr>
              <a:t>Commonwealth of Massachusetts</a:t>
            </a:r>
          </a:p>
          <a:p>
            <a:pPr algn="ctr"/>
            <a:r>
              <a:rPr lang="en-US" sz="4000" b="1" spc="227" dirty="0">
                <a:solidFill>
                  <a:schemeClr val="accent1">
                    <a:lumMod val="75000"/>
                  </a:schemeClr>
                </a:solidFill>
              </a:rPr>
              <a:t> Supplier Diversity Office (SDO) </a:t>
            </a:r>
          </a:p>
        </p:txBody>
      </p:sp>
      <p:pic>
        <p:nvPicPr>
          <p:cNvPr id="4" name="Picture 3">
            <a:extLst>
              <a:ext uri="{FF2B5EF4-FFF2-40B4-BE49-F238E27FC236}">
                <a16:creationId xmlns:a16="http://schemas.microsoft.com/office/drawing/2014/main" id="{E94C54EA-6DF5-4579-BA49-1654C9C2C33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6667" b="18634"/>
          <a:stretch/>
        </p:blipFill>
        <p:spPr>
          <a:xfrm>
            <a:off x="10535920" y="2"/>
            <a:ext cx="3281680" cy="2179100"/>
          </a:xfrm>
          <a:prstGeom prst="rect">
            <a:avLst/>
          </a:prstGeom>
        </p:spPr>
      </p:pic>
      <p:pic>
        <p:nvPicPr>
          <p:cNvPr id="8" name="Picture 7">
            <a:extLst>
              <a:ext uri="{FF2B5EF4-FFF2-40B4-BE49-F238E27FC236}">
                <a16:creationId xmlns:a16="http://schemas.microsoft.com/office/drawing/2014/main" id="{014960A7-C17B-4413-BF93-E582A0984B67}"/>
              </a:ext>
            </a:extLst>
          </p:cNvPr>
          <p:cNvPicPr>
            <a:picLocks noChangeAspect="1"/>
          </p:cNvPicPr>
          <p:nvPr userDrawn="1"/>
        </p:nvPicPr>
        <p:blipFill>
          <a:blip r:embed="rId3"/>
          <a:stretch>
            <a:fillRect/>
          </a:stretch>
        </p:blipFill>
        <p:spPr>
          <a:xfrm>
            <a:off x="464350" y="3801375"/>
            <a:ext cx="12823845" cy="2142225"/>
          </a:xfrm>
          <a:prstGeom prst="rect">
            <a:avLst/>
          </a:prstGeom>
        </p:spPr>
      </p:pic>
    </p:spTree>
    <p:extLst>
      <p:ext uri="{BB962C8B-B14F-4D97-AF65-F5344CB8AC3E}">
        <p14:creationId xmlns:p14="http://schemas.microsoft.com/office/powerpoint/2010/main" val="3446075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7C15586-0C2B-479E-BCCE-7E82E14AD62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6667" b="18634"/>
          <a:stretch/>
        </p:blipFill>
        <p:spPr>
          <a:xfrm>
            <a:off x="10449560" y="2"/>
            <a:ext cx="3368040" cy="2290849"/>
          </a:xfrm>
          <a:prstGeom prst="rect">
            <a:avLst/>
          </a:prstGeom>
        </p:spPr>
      </p:pic>
      <p:sp>
        <p:nvSpPr>
          <p:cNvPr id="12" name="Title 1"/>
          <p:cNvSpPr>
            <a:spLocks noGrp="1"/>
          </p:cNvSpPr>
          <p:nvPr>
            <p:ph type="title" hasCustomPrompt="1"/>
          </p:nvPr>
        </p:nvSpPr>
        <p:spPr>
          <a:xfrm>
            <a:off x="575733" y="527696"/>
            <a:ext cx="8981440" cy="678360"/>
          </a:xfrm>
          <a:prstGeom prst="rect">
            <a:avLst/>
          </a:prstGeom>
        </p:spPr>
        <p:txBody>
          <a:bodyPr>
            <a:normAutofit/>
          </a:bodyPr>
          <a:lstStyle>
            <a:lvl1pPr algn="l">
              <a:defRPr sz="3627" baseline="0">
                <a:solidFill>
                  <a:srgbClr val="00476D"/>
                </a:solidFill>
                <a:latin typeface="Calibri" pitchFamily="34" charset="0"/>
                <a:cs typeface="Calibri" pitchFamily="34" charset="0"/>
              </a:defRPr>
            </a:lvl1pPr>
          </a:lstStyle>
          <a:p>
            <a:r>
              <a:rPr lang="en-US" dirty="0"/>
              <a:t>Content page title</a:t>
            </a:r>
          </a:p>
        </p:txBody>
      </p:sp>
      <p:sp>
        <p:nvSpPr>
          <p:cNvPr id="13" name="Subtitle 2"/>
          <p:cNvSpPr>
            <a:spLocks noGrp="1"/>
          </p:cNvSpPr>
          <p:nvPr>
            <p:ph type="subTitle" idx="11" hasCustomPrompt="1"/>
          </p:nvPr>
        </p:nvSpPr>
        <p:spPr>
          <a:xfrm>
            <a:off x="577906" y="1352976"/>
            <a:ext cx="9096587" cy="431799"/>
          </a:xfrm>
          <a:prstGeom prst="rect">
            <a:avLst/>
          </a:prstGeom>
        </p:spPr>
        <p:txBody>
          <a:bodyPr>
            <a:normAutofit/>
          </a:bodyPr>
          <a:lstStyle>
            <a:lvl1pPr marL="0" indent="0" algn="l">
              <a:buNone/>
              <a:defRPr sz="2040" cap="none" baseline="0">
                <a:solidFill>
                  <a:schemeClr val="accent1">
                    <a:lumMod val="75000"/>
                  </a:schemeClr>
                </a:solidFill>
                <a:latin typeface="Calibri" pitchFamily="34" charset="0"/>
                <a:cs typeface="Calibri" pitchFamily="34" charset="0"/>
              </a:defRPr>
            </a:lvl1pPr>
            <a:lvl2pPr marL="518145" indent="0" algn="ctr">
              <a:buNone/>
              <a:defRPr>
                <a:solidFill>
                  <a:schemeClr val="tx1">
                    <a:tint val="75000"/>
                  </a:schemeClr>
                </a:solidFill>
              </a:defRPr>
            </a:lvl2pPr>
            <a:lvl3pPr marL="1036290" indent="0" algn="ctr">
              <a:buNone/>
              <a:defRPr>
                <a:solidFill>
                  <a:schemeClr val="tx1">
                    <a:tint val="75000"/>
                  </a:schemeClr>
                </a:solidFill>
              </a:defRPr>
            </a:lvl3pPr>
            <a:lvl4pPr marL="1554434" indent="0" algn="ctr">
              <a:buNone/>
              <a:defRPr>
                <a:solidFill>
                  <a:schemeClr val="tx1">
                    <a:tint val="75000"/>
                  </a:schemeClr>
                </a:solidFill>
              </a:defRPr>
            </a:lvl4pPr>
            <a:lvl5pPr marL="2072579" indent="0" algn="ctr">
              <a:buNone/>
              <a:defRPr>
                <a:solidFill>
                  <a:schemeClr val="tx1">
                    <a:tint val="75000"/>
                  </a:schemeClr>
                </a:solidFill>
              </a:defRPr>
            </a:lvl5pPr>
            <a:lvl6pPr marL="2590724" indent="0" algn="ctr">
              <a:buNone/>
              <a:defRPr>
                <a:solidFill>
                  <a:schemeClr val="tx1">
                    <a:tint val="75000"/>
                  </a:schemeClr>
                </a:solidFill>
              </a:defRPr>
            </a:lvl6pPr>
            <a:lvl7pPr marL="3108869" indent="0" algn="ctr">
              <a:buNone/>
              <a:defRPr>
                <a:solidFill>
                  <a:schemeClr val="tx1">
                    <a:tint val="75000"/>
                  </a:schemeClr>
                </a:solidFill>
              </a:defRPr>
            </a:lvl7pPr>
            <a:lvl8pPr marL="3627013" indent="0" algn="ctr">
              <a:buNone/>
              <a:defRPr>
                <a:solidFill>
                  <a:schemeClr val="tx1">
                    <a:tint val="75000"/>
                  </a:schemeClr>
                </a:solidFill>
              </a:defRPr>
            </a:lvl8pPr>
            <a:lvl9pPr marL="4145158" indent="0" algn="ctr">
              <a:buNone/>
              <a:defRPr>
                <a:solidFill>
                  <a:schemeClr val="tx1">
                    <a:tint val="75000"/>
                  </a:schemeClr>
                </a:solidFill>
              </a:defRPr>
            </a:lvl9pPr>
          </a:lstStyle>
          <a:p>
            <a:r>
              <a:rPr lang="en-US" dirty="0"/>
              <a:t>Subtitle content</a:t>
            </a:r>
          </a:p>
        </p:txBody>
      </p:sp>
      <p:sp>
        <p:nvSpPr>
          <p:cNvPr id="2" name="TextBox 1"/>
          <p:cNvSpPr txBox="1"/>
          <p:nvPr userDrawn="1"/>
        </p:nvSpPr>
        <p:spPr>
          <a:xfrm>
            <a:off x="6333067" y="7307318"/>
            <a:ext cx="806027" cy="336567"/>
          </a:xfrm>
          <a:prstGeom prst="rect">
            <a:avLst/>
          </a:prstGeom>
          <a:noFill/>
        </p:spPr>
        <p:txBody>
          <a:bodyPr wrap="square" rtlCol="0">
            <a:spAutoFit/>
          </a:bodyPr>
          <a:lstStyle/>
          <a:p>
            <a:pPr algn="ctr"/>
            <a:fld id="{A4987234-C28F-43E1-9462-87890459B476}" type="slidenum">
              <a:rPr lang="en-US" sz="1587" smtClean="0">
                <a:solidFill>
                  <a:schemeClr val="accent1">
                    <a:lumMod val="75000"/>
                  </a:schemeClr>
                </a:solidFill>
              </a:rPr>
              <a:pPr algn="ctr"/>
              <a:t>‹#›</a:t>
            </a:fld>
            <a:endParaRPr lang="en-US" sz="1587" dirty="0">
              <a:solidFill>
                <a:schemeClr val="accent1">
                  <a:lumMod val="75000"/>
                </a:schemeClr>
              </a:solidFill>
            </a:endParaRPr>
          </a:p>
        </p:txBody>
      </p:sp>
    </p:spTree>
    <p:extLst>
      <p:ext uri="{BB962C8B-B14F-4D97-AF65-F5344CB8AC3E}">
        <p14:creationId xmlns:p14="http://schemas.microsoft.com/office/powerpoint/2010/main" val="2434641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36320" y="2931518"/>
            <a:ext cx="11744960" cy="1046440"/>
          </a:xfrm>
        </p:spPr>
        <p:txBody>
          <a:bodyPr anchor="b"/>
          <a:lstStyle>
            <a:lvl1pPr algn="ctr">
              <a:defRPr sz="6800"/>
            </a:lvl1pPr>
          </a:lstStyle>
          <a:p>
            <a:r>
              <a:rPr lang="en-US"/>
              <a:t>Click to edit Master title style</a:t>
            </a:r>
          </a:p>
        </p:txBody>
      </p:sp>
      <p:sp>
        <p:nvSpPr>
          <p:cNvPr id="3" name="Subtitle 2"/>
          <p:cNvSpPr>
            <a:spLocks noGrp="1"/>
          </p:cNvSpPr>
          <p:nvPr>
            <p:ph type="subTitle" idx="1"/>
          </p:nvPr>
        </p:nvSpPr>
        <p:spPr>
          <a:xfrm>
            <a:off x="1727200" y="4082310"/>
            <a:ext cx="10363200" cy="418576"/>
          </a:xfrm>
        </p:spPr>
        <p:txBody>
          <a:bodyPr/>
          <a:lstStyle>
            <a:lvl1pPr marL="0" indent="0" algn="ctr">
              <a:buNone/>
              <a:defRPr sz="2720"/>
            </a:lvl1pPr>
            <a:lvl2pPr marL="518145" indent="0" algn="ctr">
              <a:buNone/>
              <a:defRPr sz="2267"/>
            </a:lvl2pPr>
            <a:lvl3pPr marL="1036290" indent="0" algn="ctr">
              <a:buNone/>
              <a:defRPr sz="2040"/>
            </a:lvl3pPr>
            <a:lvl4pPr marL="1554434" indent="0" algn="ctr">
              <a:buNone/>
              <a:defRPr sz="1813"/>
            </a:lvl4pPr>
            <a:lvl5pPr marL="2072579" indent="0" algn="ctr">
              <a:buNone/>
              <a:defRPr sz="1813"/>
            </a:lvl5pPr>
            <a:lvl6pPr marL="2590724" indent="0" algn="ctr">
              <a:buNone/>
              <a:defRPr sz="1813"/>
            </a:lvl6pPr>
            <a:lvl7pPr marL="3108869" indent="0" algn="ctr">
              <a:buNone/>
              <a:defRPr sz="1813"/>
            </a:lvl7pPr>
            <a:lvl8pPr marL="3627013" indent="0" algn="ctr">
              <a:buNone/>
              <a:defRPr sz="1813"/>
            </a:lvl8pPr>
            <a:lvl9pPr marL="4145158" indent="0" algn="ctr">
              <a:buNone/>
              <a:defRPr sz="1813"/>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50473" y="7203864"/>
            <a:ext cx="3108960" cy="276999"/>
          </a:xfrm>
        </p:spPr>
        <p:txBody>
          <a:bodyPr/>
          <a:lstStyle>
            <a:lvl1pPr algn="l">
              <a:defRPr>
                <a:solidFill>
                  <a:schemeClr val="bg1"/>
                </a:solidFill>
              </a:defRPr>
            </a:lvl1pPr>
          </a:lstStyle>
          <a:p>
            <a:fld id="{93F083CD-B76E-455F-92EA-8E045BB7DFBC}" type="slidenum">
              <a:rPr lang="en-US" smtClean="0"/>
              <a:pPr/>
              <a:t>‹#›</a:t>
            </a:fld>
            <a:endParaRPr lang="en-US"/>
          </a:p>
        </p:txBody>
      </p:sp>
    </p:spTree>
    <p:extLst>
      <p:ext uri="{BB962C8B-B14F-4D97-AF65-F5344CB8AC3E}">
        <p14:creationId xmlns:p14="http://schemas.microsoft.com/office/powerpoint/2010/main" val="3524027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7224592"/>
            <a:ext cx="13817600" cy="548005"/>
          </a:xfrm>
          <a:custGeom>
            <a:avLst/>
            <a:gdLst/>
            <a:ahLst/>
            <a:cxnLst/>
            <a:rect l="l" t="t" r="r" b="b"/>
            <a:pathLst>
              <a:path w="10972800" h="548004">
                <a:moveTo>
                  <a:pt x="0" y="547814"/>
                </a:moveTo>
                <a:lnTo>
                  <a:pt x="10972800" y="547814"/>
                </a:lnTo>
                <a:lnTo>
                  <a:pt x="10972800" y="0"/>
                </a:lnTo>
                <a:lnTo>
                  <a:pt x="0" y="0"/>
                </a:lnTo>
                <a:lnTo>
                  <a:pt x="0" y="547814"/>
                </a:lnTo>
                <a:close/>
              </a:path>
            </a:pathLst>
          </a:custGeom>
          <a:solidFill>
            <a:srgbClr val="263B86"/>
          </a:solidFill>
        </p:spPr>
        <p:txBody>
          <a:bodyPr wrap="square" lIns="0" tIns="0" rIns="0" bIns="0" rtlCol="0"/>
          <a:lstStyle/>
          <a:p>
            <a:endParaRPr sz="2267"/>
          </a:p>
        </p:txBody>
      </p:sp>
      <p:sp>
        <p:nvSpPr>
          <p:cNvPr id="2" name="Holder 2"/>
          <p:cNvSpPr>
            <a:spLocks noGrp="1"/>
          </p:cNvSpPr>
          <p:nvPr>
            <p:ph type="title"/>
          </p:nvPr>
        </p:nvSpPr>
        <p:spPr>
          <a:xfrm>
            <a:off x="690880" y="310902"/>
            <a:ext cx="1243584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690880" y="1787658"/>
            <a:ext cx="1243584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697984" y="7228338"/>
            <a:ext cx="4421632"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690880" y="7228338"/>
            <a:ext cx="3178048"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smtClean="0"/>
              <a:t>7/28/2026</a:t>
            </a:fld>
            <a:endParaRPr lang="en-US"/>
          </a:p>
        </p:txBody>
      </p:sp>
      <p:sp>
        <p:nvSpPr>
          <p:cNvPr id="6" name="Holder 6"/>
          <p:cNvSpPr>
            <a:spLocks noGrp="1"/>
          </p:cNvSpPr>
          <p:nvPr>
            <p:ph type="sldNum" sz="quarter" idx="7"/>
          </p:nvPr>
        </p:nvSpPr>
        <p:spPr>
          <a:xfrm>
            <a:off x="9948672" y="7228338"/>
            <a:ext cx="3178048"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sldNum="0" hdr="0" ftr="0" dt="0"/>
  <p:txStyles>
    <p:titleStyle>
      <a:lvl1pPr>
        <a:defRPr>
          <a:latin typeface="+mj-lt"/>
          <a:ea typeface="+mj-ea"/>
          <a:cs typeface="+mj-cs"/>
        </a:defRPr>
      </a:lvl1pPr>
    </p:titleStyle>
    <p:bodyStyle>
      <a:lvl1pPr marL="0">
        <a:defRPr>
          <a:latin typeface="+mn-lt"/>
          <a:ea typeface="+mn-ea"/>
          <a:cs typeface="+mn-cs"/>
        </a:defRPr>
      </a:lvl1pPr>
      <a:lvl2pPr marL="575758">
        <a:defRPr>
          <a:latin typeface="+mn-lt"/>
          <a:ea typeface="+mn-ea"/>
          <a:cs typeface="+mn-cs"/>
        </a:defRPr>
      </a:lvl2pPr>
      <a:lvl3pPr marL="1151515">
        <a:defRPr>
          <a:latin typeface="+mn-lt"/>
          <a:ea typeface="+mn-ea"/>
          <a:cs typeface="+mn-cs"/>
        </a:defRPr>
      </a:lvl3pPr>
      <a:lvl4pPr marL="1727274">
        <a:defRPr>
          <a:latin typeface="+mn-lt"/>
          <a:ea typeface="+mn-ea"/>
          <a:cs typeface="+mn-cs"/>
        </a:defRPr>
      </a:lvl4pPr>
      <a:lvl5pPr marL="2303032">
        <a:defRPr>
          <a:latin typeface="+mn-lt"/>
          <a:ea typeface="+mn-ea"/>
          <a:cs typeface="+mn-cs"/>
        </a:defRPr>
      </a:lvl5pPr>
      <a:lvl6pPr marL="2878789">
        <a:defRPr>
          <a:latin typeface="+mn-lt"/>
          <a:ea typeface="+mn-ea"/>
          <a:cs typeface="+mn-cs"/>
        </a:defRPr>
      </a:lvl6pPr>
      <a:lvl7pPr marL="3454547">
        <a:defRPr>
          <a:latin typeface="+mn-lt"/>
          <a:ea typeface="+mn-ea"/>
          <a:cs typeface="+mn-cs"/>
        </a:defRPr>
      </a:lvl7pPr>
      <a:lvl8pPr marL="4030305">
        <a:defRPr>
          <a:latin typeface="+mn-lt"/>
          <a:ea typeface="+mn-ea"/>
          <a:cs typeface="+mn-cs"/>
        </a:defRPr>
      </a:lvl8pPr>
      <a:lvl9pPr marL="4606062">
        <a:defRPr>
          <a:latin typeface="+mn-lt"/>
          <a:ea typeface="+mn-ea"/>
          <a:cs typeface="+mn-cs"/>
        </a:defRPr>
      </a:lvl9pPr>
    </p:bodyStyle>
    <p:otherStyle>
      <a:lvl1pPr marL="0">
        <a:defRPr>
          <a:latin typeface="+mn-lt"/>
          <a:ea typeface="+mn-ea"/>
          <a:cs typeface="+mn-cs"/>
        </a:defRPr>
      </a:lvl1pPr>
      <a:lvl2pPr marL="575758">
        <a:defRPr>
          <a:latin typeface="+mn-lt"/>
          <a:ea typeface="+mn-ea"/>
          <a:cs typeface="+mn-cs"/>
        </a:defRPr>
      </a:lvl2pPr>
      <a:lvl3pPr marL="1151515">
        <a:defRPr>
          <a:latin typeface="+mn-lt"/>
          <a:ea typeface="+mn-ea"/>
          <a:cs typeface="+mn-cs"/>
        </a:defRPr>
      </a:lvl3pPr>
      <a:lvl4pPr marL="1727274">
        <a:defRPr>
          <a:latin typeface="+mn-lt"/>
          <a:ea typeface="+mn-ea"/>
          <a:cs typeface="+mn-cs"/>
        </a:defRPr>
      </a:lvl4pPr>
      <a:lvl5pPr marL="2303032">
        <a:defRPr>
          <a:latin typeface="+mn-lt"/>
          <a:ea typeface="+mn-ea"/>
          <a:cs typeface="+mn-cs"/>
        </a:defRPr>
      </a:lvl5pPr>
      <a:lvl6pPr marL="2878789">
        <a:defRPr>
          <a:latin typeface="+mn-lt"/>
          <a:ea typeface="+mn-ea"/>
          <a:cs typeface="+mn-cs"/>
        </a:defRPr>
      </a:lvl6pPr>
      <a:lvl7pPr marL="3454547">
        <a:defRPr>
          <a:latin typeface="+mn-lt"/>
          <a:ea typeface="+mn-ea"/>
          <a:cs typeface="+mn-cs"/>
        </a:defRPr>
      </a:lvl7pPr>
      <a:lvl8pPr marL="4030305">
        <a:defRPr>
          <a:latin typeface="+mn-lt"/>
          <a:ea typeface="+mn-ea"/>
          <a:cs typeface="+mn-cs"/>
        </a:defRPr>
      </a:lvl8pPr>
      <a:lvl9pPr marL="4606062">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us02web.zoom.us/meeting/register/tZMvceuorTMvGta32RneQWUV_y1Q1sgUi35x" TargetMode="External"/><Relationship Id="rId4" Type="http://schemas.openxmlformats.org/officeDocument/2006/relationships/hyperlink" Target="https://www.mass.gov/info-details/marketing-strategies"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hyperlink" Target="http://blog.mass.gov/osd/" TargetMode="External"/><Relationship Id="rId10" Type="http://schemas.openxmlformats.org/officeDocument/2006/relationships/hyperlink" Target="https://test.ufr.osd.state.ma.us/webtolead/webtolead-OSDLeads.html" TargetMode="External"/><Relationship Id="rId4" Type="http://schemas.openxmlformats.org/officeDocument/2006/relationships/hyperlink" Target="https://www.linkedin.com/company/ma-osd/" TargetMode="External"/><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hyperlink" Target="https://www.mass.gov/info-details/compliance-with-statewide-contract-rules" TargetMode="Externa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hyperlink" Target="mailto:osdhelpdesk@mass.gov" TargetMode="External"/><Relationship Id="rId3" Type="http://schemas.openxmlformats.org/officeDocument/2006/relationships/image" Target="../media/image4.png"/><Relationship Id="rId7" Type="http://schemas.openxmlformats.org/officeDocument/2006/relationships/hyperlink" Target="mailto:massosd@gob2g.com"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hyperlink" Target="https://www.mass.gov/doc/update-business-contact-information-in-the-vrm-portal/download" TargetMode="External"/><Relationship Id="rId5" Type="http://schemas.openxmlformats.org/officeDocument/2006/relationships/hyperlink" Target="https://www.mass.gov/service-details/general-vendor-report-management-vrm-faqs" TargetMode="External"/><Relationship Id="rId4" Type="http://schemas.openxmlformats.org/officeDocument/2006/relationships/hyperlink" Target="https://massosd.gob2g.com/"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mailto:osdfeeadministrator@mass.gov" TargetMode="External"/><Relationship Id="rId3" Type="http://schemas.openxmlformats.org/officeDocument/2006/relationships/image" Target="../media/image4.png"/><Relationship Id="rId7" Type="http://schemas.openxmlformats.org/officeDocument/2006/relationships/hyperlink" Target="https://attendee.gototraining.com/957t1/catalog/5152599978190574336?tz=America/New_York"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hyperlink" Target="https://www.mass.gov/doc/job-aid-for-administration-fee-online-portal/download" TargetMode="External"/><Relationship Id="rId5" Type="http://schemas.openxmlformats.org/officeDocument/2006/relationships/hyperlink" Target="https://www.mass.gov/service-details/statewide-contract-1-administration-fee-faqs" TargetMode="External"/><Relationship Id="rId10" Type="http://schemas.openxmlformats.org/officeDocument/2006/relationships/image" Target="../media/image24.png"/><Relationship Id="rId4" Type="http://schemas.openxmlformats.org/officeDocument/2006/relationships/hyperlink" Target="https://www.ncourt.com/x-press/x-onlinepayments.aspx?juris=693007EC-99B7-44B2-8C4E-F6FDDD578350" TargetMode="External"/><Relationship Id="rId9"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hyperlink" Target="#_APPENDIX_4:_Service"/><Relationship Id="rId5" Type="http://schemas.openxmlformats.org/officeDocument/2006/relationships/hyperlink" Target="https://www.mass.gov/handbook/environmentally-preferable-products-and-services-guide" TargetMode="Externa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27.jpeg"/><Relationship Id="rId4" Type="http://schemas.openxmlformats.org/officeDocument/2006/relationships/hyperlink" Target="https://www.mass.gov/service-details/keep-your-companys-information-curren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hyperlink" Target="mailto:OSDTraining@mass.gov" TargetMode="External"/><Relationship Id="rId5" Type="http://schemas.openxmlformats.org/officeDocument/2006/relationships/hyperlink" Target="https://www.mass.gov/service-details/vendor-training-courses" TargetMode="Externa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hyperlink" Target="https://massfinance.state.ma.us/VendorWeb/vendor.asp" TargetMode="External"/><Relationship Id="rId4" Type="http://schemas.openxmlformats.org/officeDocument/2006/relationships/hyperlink" Target="https://www.mass.gov/service-details/find-a-statewide-contract-user-guid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hyperlink" Target="https://www.mass.gov/doc/august-19-2021-executive-department-employee-vaccination-order/download"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2.em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3.png"/><Relationship Id="rId7" Type="http://schemas.openxmlformats.org/officeDocument/2006/relationships/image" Target="../media/image35.sv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hyperlink" Target="https://vetbiz.va.gov/basic-search/" TargetMode="External"/><Relationship Id="rId5" Type="http://schemas.openxmlformats.org/officeDocument/2006/relationships/hyperlink" Target="http://www.mass.gov/sdp" TargetMode="External"/><Relationship Id="rId4" Type="http://schemas.openxmlformats.org/officeDocument/2006/relationships/image" Target="../media/image34.png"/><Relationship Id="rId9" Type="http://schemas.openxmlformats.org/officeDocument/2006/relationships/hyperlink" Target="mailto:sdp@mass.gov"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33.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46.jpeg"/><Relationship Id="rId11" Type="http://schemas.openxmlformats.org/officeDocument/2006/relationships/image" Target="../media/image51.jpeg"/><Relationship Id="rId5" Type="http://schemas.openxmlformats.org/officeDocument/2006/relationships/image" Target="../media/image45.jpeg"/><Relationship Id="rId10" Type="http://schemas.openxmlformats.org/officeDocument/2006/relationships/image" Target="../media/image50.jpeg"/><Relationship Id="rId4" Type="http://schemas.openxmlformats.org/officeDocument/2006/relationships/image" Target="../media/image44.jpeg"/><Relationship Id="rId9" Type="http://schemas.openxmlformats.org/officeDocument/2006/relationships/image" Target="../media/image49.jpeg"/></Relationships>
</file>

<file path=ppt/slides/_rels/slide34.xml.rels><?xml version="1.0" encoding="UTF-8" standalone="yes"?>
<Relationships xmlns="http://schemas.openxmlformats.org/package/2006/relationships"><Relationship Id="rId3" Type="http://schemas.openxmlformats.org/officeDocument/2006/relationships/hyperlink" Target="mailto:sdp@mass.gov"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hyperlink" Target="https://www.mass.gov/forms/take-the-certification-self-assessment" TargetMode="External"/><Relationship Id="rId5" Type="http://schemas.openxmlformats.org/officeDocument/2006/relationships/hyperlink" Target="http://www.mass.gov/sdo/start" TargetMode="External"/><Relationship Id="rId4" Type="http://schemas.openxmlformats.org/officeDocument/2006/relationships/image" Target="../media/image52.jpeg"/></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hyperlink" Target="mailto:sdp@mass.gov" TargetMode="External"/><Relationship Id="rId4" Type="http://schemas.openxmlformats.org/officeDocument/2006/relationships/hyperlink" Target="https://massosd.gob2g.com/"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mailto:sdp@mass.gov"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37.xml.rels><?xml version="1.0" encoding="UTF-8" standalone="yes"?>
<Relationships xmlns="http://schemas.openxmlformats.org/package/2006/relationships"><Relationship Id="rId3" Type="http://schemas.openxmlformats.org/officeDocument/2006/relationships/hyperlink" Target="https://massosd.gob2g.com/"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hyperlink" Target="http://www.mass.gov/sdo" TargetMode="External"/><Relationship Id="rId3" Type="http://schemas.openxmlformats.org/officeDocument/2006/relationships/image" Target="../media/image54.jpeg"/><Relationship Id="rId7" Type="http://schemas.openxmlformats.org/officeDocument/2006/relationships/hyperlink" Target="mailto:Webmaster.SDO@mass.gov"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hyperlink" Target="mailto:sdp@mass.gov" TargetMode="External"/><Relationship Id="rId5" Type="http://schemas.openxmlformats.org/officeDocument/2006/relationships/hyperlink" Target="http://www.mass.gov/sdp" TargetMode="External"/><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hyperlink" Target="mailto:OSDHelpDesk@mass.gov" TargetMode="External"/><Relationship Id="rId5" Type="http://schemas.openxmlformats.org/officeDocument/2006/relationships/hyperlink" Target="mailto:Daniel.billings@mass.gov"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hyperlink" Target="https://us02web.zoom.us/meeting/register/tZwkdumvrT8iG92U3kjewqjSKmRuep7sL76h" TargetMode="External"/><Relationship Id="rId4" Type="http://schemas.openxmlformats.org/officeDocument/2006/relationships/image" Target="../media/image57.jpg"/></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59.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12.jpeg"/><Relationship Id="rId4" Type="http://schemas.openxmlformats.org/officeDocument/2006/relationships/hyperlink" Target="https://www.procurated.com/supplier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mass.gov/info-details/why-use-statewide-contract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mass.gov/service-details/job-aids-for-vendors-using-commbuy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hyperlink" Target="https://attendee.gototraining.com/957t1/catalog/5152599978190574336?tz=America/New_York"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CA8B9-DA3A-403A-B56A-41714E1D79A2}"/>
              </a:ext>
            </a:extLst>
          </p:cNvPr>
          <p:cNvSpPr>
            <a:spLocks noGrp="1"/>
          </p:cNvSpPr>
          <p:nvPr>
            <p:ph type="ctrTitle"/>
          </p:nvPr>
        </p:nvSpPr>
        <p:spPr>
          <a:xfrm>
            <a:off x="1803400" y="1676400"/>
            <a:ext cx="7531100" cy="1231106"/>
          </a:xfrm>
        </p:spPr>
        <p:txBody>
          <a:bodyPr/>
          <a:lstStyle/>
          <a:p>
            <a:r>
              <a:rPr lang="en-US" sz="4000" b="1" dirty="0">
                <a:solidFill>
                  <a:srgbClr val="003399"/>
                </a:solidFill>
              </a:rPr>
              <a:t>FAC114 Janitorial Services, Environmentally Preferable</a:t>
            </a:r>
            <a:endParaRPr lang="en-US" sz="4000" b="1" dirty="0">
              <a:solidFill>
                <a:srgbClr val="2E3192"/>
              </a:solidFill>
            </a:endParaRPr>
          </a:p>
        </p:txBody>
      </p:sp>
      <p:sp>
        <p:nvSpPr>
          <p:cNvPr id="3" name="Subtitle 2">
            <a:extLst>
              <a:ext uri="{FF2B5EF4-FFF2-40B4-BE49-F238E27FC236}">
                <a16:creationId xmlns:a16="http://schemas.microsoft.com/office/drawing/2014/main" id="{140F6CC5-1068-4C4C-9CEB-3224D7E7EB4B}"/>
              </a:ext>
            </a:extLst>
          </p:cNvPr>
          <p:cNvSpPr>
            <a:spLocks noGrp="1"/>
          </p:cNvSpPr>
          <p:nvPr>
            <p:ph type="subTitle" idx="4"/>
          </p:nvPr>
        </p:nvSpPr>
        <p:spPr>
          <a:xfrm>
            <a:off x="4622800" y="3124200"/>
            <a:ext cx="8636000" cy="930126"/>
          </a:xfrm>
        </p:spPr>
        <p:txBody>
          <a:bodyPr/>
          <a:lstStyle/>
          <a:p>
            <a:r>
              <a:rPr lang="en-US" sz="3022" dirty="0">
                <a:solidFill>
                  <a:schemeClr val="tx1"/>
                </a:solidFill>
              </a:rPr>
              <a:t>Statewide Contract Vendor Overview</a:t>
            </a:r>
          </a:p>
          <a:p>
            <a:r>
              <a:rPr lang="en-US" sz="3022" dirty="0">
                <a:solidFill>
                  <a:schemeClr val="tx1"/>
                </a:solidFill>
              </a:rPr>
              <a:t>November 12, 2021, 10:00 – 11:30 a.m.</a:t>
            </a:r>
          </a:p>
        </p:txBody>
      </p:sp>
    </p:spTree>
    <p:extLst>
      <p:ext uri="{BB962C8B-B14F-4D97-AF65-F5344CB8AC3E}">
        <p14:creationId xmlns:p14="http://schemas.microsoft.com/office/powerpoint/2010/main" val="724633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ogo&#10;&#10;Description automatically generated">
            <a:extLst>
              <a:ext uri="{FF2B5EF4-FFF2-40B4-BE49-F238E27FC236}">
                <a16:creationId xmlns:a16="http://schemas.microsoft.com/office/drawing/2014/main" id="{994C627B-6CE3-41D1-B200-C2A445A138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054" y="4191000"/>
            <a:ext cx="4191000" cy="2793411"/>
          </a:xfrm>
          <a:prstGeom prst="rect">
            <a:avLst/>
          </a:prstGeom>
        </p:spPr>
      </p:pic>
      <p:sp>
        <p:nvSpPr>
          <p:cNvPr id="2" name="Title 1">
            <a:extLst>
              <a:ext uri="{FF2B5EF4-FFF2-40B4-BE49-F238E27FC236}">
                <a16:creationId xmlns:a16="http://schemas.microsoft.com/office/drawing/2014/main" id="{DA21440D-1118-4056-BC34-C70A5AB09A64}"/>
              </a:ext>
            </a:extLst>
          </p:cNvPr>
          <p:cNvSpPr>
            <a:spLocks noGrp="1"/>
          </p:cNvSpPr>
          <p:nvPr>
            <p:ph type="title"/>
          </p:nvPr>
        </p:nvSpPr>
        <p:spPr>
          <a:xfrm>
            <a:off x="690880" y="310902"/>
            <a:ext cx="12435840" cy="615553"/>
          </a:xfrm>
        </p:spPr>
        <p:txBody>
          <a:bodyPr/>
          <a:lstStyle/>
          <a:p>
            <a:r>
              <a:rPr lang="en-US" sz="4000" dirty="0">
                <a:solidFill>
                  <a:srgbClr val="2E3192"/>
                </a:solidFill>
              </a:rPr>
              <a:t>Marketing Your Contract</a:t>
            </a:r>
          </a:p>
        </p:txBody>
      </p:sp>
      <p:sp>
        <p:nvSpPr>
          <p:cNvPr id="4" name="Text Placeholder 2">
            <a:extLst>
              <a:ext uri="{FF2B5EF4-FFF2-40B4-BE49-F238E27FC236}">
                <a16:creationId xmlns:a16="http://schemas.microsoft.com/office/drawing/2014/main" id="{1DB9F136-5F80-4210-914D-087517C91B18}"/>
              </a:ext>
            </a:extLst>
          </p:cNvPr>
          <p:cNvSpPr>
            <a:spLocks noGrp="1"/>
          </p:cNvSpPr>
          <p:nvPr/>
        </p:nvSpPr>
        <p:spPr>
          <a:xfrm>
            <a:off x="1117600" y="1874612"/>
            <a:ext cx="11853113" cy="1169551"/>
          </a:xfrm>
          <a:prstGeom prst="rect">
            <a:avLst/>
          </a:prstGeom>
        </p:spPr>
        <p:txBody>
          <a:bodyPr wrap="square" lIns="0" tIns="0" rIns="0" bIns="0">
            <a:spAutoFit/>
          </a:bodyPr>
          <a:lstStyle>
            <a:lvl1pPr marL="0">
              <a:defRPr>
                <a:latin typeface="+mn-lt"/>
                <a:ea typeface="+mn-ea"/>
                <a:cs typeface="+mn-cs"/>
              </a:defRPr>
            </a:lvl1pPr>
            <a:lvl2pPr marL="575752">
              <a:defRPr>
                <a:latin typeface="+mn-lt"/>
                <a:ea typeface="+mn-ea"/>
                <a:cs typeface="+mn-cs"/>
              </a:defRPr>
            </a:lvl2pPr>
            <a:lvl3pPr marL="1151504">
              <a:defRPr>
                <a:latin typeface="+mn-lt"/>
                <a:ea typeface="+mn-ea"/>
                <a:cs typeface="+mn-cs"/>
              </a:defRPr>
            </a:lvl3pPr>
            <a:lvl4pPr marL="1727256">
              <a:defRPr>
                <a:latin typeface="+mn-lt"/>
                <a:ea typeface="+mn-ea"/>
                <a:cs typeface="+mn-cs"/>
              </a:defRPr>
            </a:lvl4pPr>
            <a:lvl5pPr marL="2303008">
              <a:defRPr>
                <a:latin typeface="+mn-lt"/>
                <a:ea typeface="+mn-ea"/>
                <a:cs typeface="+mn-cs"/>
              </a:defRPr>
            </a:lvl5pPr>
            <a:lvl6pPr marL="2878760">
              <a:defRPr>
                <a:latin typeface="+mn-lt"/>
                <a:ea typeface="+mn-ea"/>
                <a:cs typeface="+mn-cs"/>
              </a:defRPr>
            </a:lvl6pPr>
            <a:lvl7pPr marL="3454512">
              <a:defRPr>
                <a:latin typeface="+mn-lt"/>
                <a:ea typeface="+mn-ea"/>
                <a:cs typeface="+mn-cs"/>
              </a:defRPr>
            </a:lvl7pPr>
            <a:lvl8pPr marL="4030264">
              <a:defRPr>
                <a:latin typeface="+mn-lt"/>
                <a:ea typeface="+mn-ea"/>
                <a:cs typeface="+mn-cs"/>
              </a:defRPr>
            </a:lvl8pPr>
            <a:lvl9pPr marL="4606016">
              <a:defRPr>
                <a:latin typeface="+mn-lt"/>
                <a:ea typeface="+mn-ea"/>
                <a:cs typeface="+mn-cs"/>
              </a:defRPr>
            </a:lvl9pPr>
          </a:lstStyle>
          <a:p>
            <a:pPr marL="457200" indent="-457200">
              <a:spcAft>
                <a:spcPts val="600"/>
              </a:spcAft>
              <a:buFont typeface="Arial" panose="020B0604020202020204" pitchFamily="34" charset="0"/>
              <a:buChar char="•"/>
            </a:pPr>
            <a:r>
              <a:rPr lang="en-US" sz="2200" dirty="0"/>
              <a:t>Locate marketing lists on our </a:t>
            </a:r>
            <a:r>
              <a:rPr lang="en-US" sz="2200" dirty="0">
                <a:solidFill>
                  <a:schemeClr val="bg1">
                    <a:lumMod val="50000"/>
                  </a:schemeClr>
                </a:solidFill>
                <a:hlinkClick r:id="rId4"/>
              </a:rPr>
              <a:t>Marketing Strategies</a:t>
            </a:r>
            <a:r>
              <a:rPr lang="en-US" sz="2200" dirty="0">
                <a:solidFill>
                  <a:schemeClr val="bg1">
                    <a:lumMod val="50000"/>
                  </a:schemeClr>
                </a:solidFill>
              </a:rPr>
              <a:t> </a:t>
            </a:r>
            <a:r>
              <a:rPr lang="en-US" sz="2200" dirty="0"/>
              <a:t>page.</a:t>
            </a:r>
          </a:p>
          <a:p>
            <a:pPr marL="457200" indent="-457200">
              <a:spcAft>
                <a:spcPts val="600"/>
              </a:spcAft>
              <a:buFont typeface="Arial" panose="020B0604020202020204" pitchFamily="34" charset="0"/>
              <a:buChar char="•"/>
            </a:pPr>
            <a:r>
              <a:rPr lang="en-US" sz="2200" dirty="0">
                <a:solidFill>
                  <a:schemeClr val="bg1">
                    <a:lumMod val="50000"/>
                  </a:schemeClr>
                </a:solidFill>
                <a:hlinkClick r:id="rId5"/>
              </a:rPr>
              <a:t>Sign up</a:t>
            </a:r>
            <a:r>
              <a:rPr lang="en-US" sz="2200" dirty="0">
                <a:solidFill>
                  <a:schemeClr val="bg1">
                    <a:lumMod val="50000"/>
                  </a:schemeClr>
                </a:solidFill>
              </a:rPr>
              <a:t> </a:t>
            </a:r>
            <a:r>
              <a:rPr lang="en-US" sz="2200" dirty="0"/>
              <a:t>to attend the </a:t>
            </a:r>
            <a:r>
              <a:rPr lang="en-US" sz="2200" i="1" dirty="0"/>
              <a:t>Selling to the State </a:t>
            </a:r>
            <a:r>
              <a:rPr lang="en-US" sz="2200" dirty="0"/>
              <a:t>marketing class.</a:t>
            </a:r>
          </a:p>
          <a:p>
            <a:pPr marL="457200" indent="-457200">
              <a:spcAft>
                <a:spcPts val="600"/>
              </a:spcAft>
              <a:buFont typeface="Arial" panose="020B0604020202020204" pitchFamily="34" charset="0"/>
              <a:buChar char="•"/>
            </a:pPr>
            <a:r>
              <a:rPr lang="en-US" sz="2200" dirty="0"/>
              <a:t>Use Statewide Contract and COMMBUYS logos on your website and marketing materials.</a:t>
            </a:r>
          </a:p>
        </p:txBody>
      </p:sp>
      <p:sp>
        <p:nvSpPr>
          <p:cNvPr id="7" name="Text Placeholder 2">
            <a:extLst>
              <a:ext uri="{FF2B5EF4-FFF2-40B4-BE49-F238E27FC236}">
                <a16:creationId xmlns:a16="http://schemas.microsoft.com/office/drawing/2014/main" id="{E6FE2838-44AC-4624-9C7E-60AD40A37FFD}"/>
              </a:ext>
            </a:extLst>
          </p:cNvPr>
          <p:cNvSpPr>
            <a:spLocks noGrp="1"/>
          </p:cNvSpPr>
          <p:nvPr/>
        </p:nvSpPr>
        <p:spPr>
          <a:xfrm>
            <a:off x="6708547" y="4611841"/>
            <a:ext cx="6095999" cy="1031051"/>
          </a:xfrm>
          <a:prstGeom prst="rect">
            <a:avLst/>
          </a:prstGeom>
        </p:spPr>
        <p:txBody>
          <a:bodyPr wrap="square" lIns="0" tIns="0" rIns="0" bIns="0">
            <a:spAutoFit/>
          </a:bodyPr>
          <a:lstStyle>
            <a:lvl1pPr marL="0">
              <a:defRPr>
                <a:latin typeface="+mn-lt"/>
                <a:ea typeface="+mn-ea"/>
                <a:cs typeface="+mn-cs"/>
              </a:defRPr>
            </a:lvl1pPr>
            <a:lvl2pPr marL="575752">
              <a:defRPr>
                <a:latin typeface="+mn-lt"/>
                <a:ea typeface="+mn-ea"/>
                <a:cs typeface="+mn-cs"/>
              </a:defRPr>
            </a:lvl2pPr>
            <a:lvl3pPr marL="1151504">
              <a:defRPr>
                <a:latin typeface="+mn-lt"/>
                <a:ea typeface="+mn-ea"/>
                <a:cs typeface="+mn-cs"/>
              </a:defRPr>
            </a:lvl3pPr>
            <a:lvl4pPr marL="1727256">
              <a:defRPr>
                <a:latin typeface="+mn-lt"/>
                <a:ea typeface="+mn-ea"/>
                <a:cs typeface="+mn-cs"/>
              </a:defRPr>
            </a:lvl4pPr>
            <a:lvl5pPr marL="2303008">
              <a:defRPr>
                <a:latin typeface="+mn-lt"/>
                <a:ea typeface="+mn-ea"/>
                <a:cs typeface="+mn-cs"/>
              </a:defRPr>
            </a:lvl5pPr>
            <a:lvl6pPr marL="2878760">
              <a:defRPr>
                <a:latin typeface="+mn-lt"/>
                <a:ea typeface="+mn-ea"/>
                <a:cs typeface="+mn-cs"/>
              </a:defRPr>
            </a:lvl6pPr>
            <a:lvl7pPr marL="3454512">
              <a:defRPr>
                <a:latin typeface="+mn-lt"/>
                <a:ea typeface="+mn-ea"/>
                <a:cs typeface="+mn-cs"/>
              </a:defRPr>
            </a:lvl7pPr>
            <a:lvl8pPr marL="4030264">
              <a:defRPr>
                <a:latin typeface="+mn-lt"/>
                <a:ea typeface="+mn-ea"/>
                <a:cs typeface="+mn-cs"/>
              </a:defRPr>
            </a:lvl8pPr>
            <a:lvl9pPr marL="4606016">
              <a:defRPr>
                <a:latin typeface="+mn-lt"/>
                <a:ea typeface="+mn-ea"/>
                <a:cs typeface="+mn-cs"/>
              </a:defRPr>
            </a:lvl9pPr>
          </a:lstStyle>
          <a:p>
            <a:pPr>
              <a:spcAft>
                <a:spcPts val="600"/>
              </a:spcAft>
            </a:pPr>
            <a:r>
              <a:rPr lang="en-US" sz="2200" dirty="0"/>
              <a:t>Forward marketing collateral for review by the Sourcing and OSD Marketing Units.</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340957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7212E-F7D3-49B2-AEE9-6017AAC78F9A}"/>
              </a:ext>
            </a:extLst>
          </p:cNvPr>
          <p:cNvSpPr>
            <a:spLocks noGrp="1"/>
          </p:cNvSpPr>
          <p:nvPr>
            <p:ph type="title"/>
          </p:nvPr>
        </p:nvSpPr>
        <p:spPr>
          <a:xfrm>
            <a:off x="690880" y="310902"/>
            <a:ext cx="12435840" cy="615553"/>
          </a:xfrm>
        </p:spPr>
        <p:txBody>
          <a:bodyPr/>
          <a:lstStyle/>
          <a:p>
            <a:r>
              <a:rPr lang="en-US" sz="4000" dirty="0">
                <a:solidFill>
                  <a:srgbClr val="2E3192"/>
                </a:solidFill>
                <a:ea typeface="Cambria" panose="02040503050406030204" pitchFamily="18" charset="0"/>
              </a:rPr>
              <a:t>Stay in Touch!</a:t>
            </a:r>
          </a:p>
        </p:txBody>
      </p:sp>
      <p:sp>
        <p:nvSpPr>
          <p:cNvPr id="6" name="TextBox 5">
            <a:extLst>
              <a:ext uri="{FF2B5EF4-FFF2-40B4-BE49-F238E27FC236}">
                <a16:creationId xmlns:a16="http://schemas.microsoft.com/office/drawing/2014/main" id="{DB3561CF-241A-474C-AE44-7B181B73FC23}"/>
              </a:ext>
            </a:extLst>
          </p:cNvPr>
          <p:cNvSpPr txBox="1"/>
          <p:nvPr/>
        </p:nvSpPr>
        <p:spPr>
          <a:xfrm>
            <a:off x="1024050" y="1181283"/>
            <a:ext cx="9928800" cy="877163"/>
          </a:xfrm>
          <a:prstGeom prst="rect">
            <a:avLst/>
          </a:prstGeom>
          <a:noFill/>
        </p:spPr>
        <p:txBody>
          <a:bodyPr wrap="square" rtlCol="0">
            <a:spAutoFit/>
          </a:bodyPr>
          <a:lstStyle/>
          <a:p>
            <a:pPr>
              <a:lnSpc>
                <a:spcPct val="150000"/>
              </a:lnSpc>
            </a:pPr>
            <a:r>
              <a:rPr lang="en-US" sz="2200" dirty="0"/>
              <a:t>Interact with OSD on our social media channels:</a:t>
            </a:r>
            <a:endParaRPr lang="en-US" sz="2200" b="1" dirty="0"/>
          </a:p>
          <a:p>
            <a:pPr marL="285750" indent="-285750">
              <a:buFont typeface="Arial" panose="020B0604020202020204" pitchFamily="34" charset="0"/>
              <a:buChar char="•"/>
            </a:pPr>
            <a:endParaRPr lang="en-US" dirty="0"/>
          </a:p>
        </p:txBody>
      </p:sp>
      <p:pic>
        <p:nvPicPr>
          <p:cNvPr id="9" name="Picture 8">
            <a:extLst>
              <a:ext uri="{FF2B5EF4-FFF2-40B4-BE49-F238E27FC236}">
                <a16:creationId xmlns:a16="http://schemas.microsoft.com/office/drawing/2014/main" id="{CA618C98-A541-4D6E-B776-D394C5FB29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grpSp>
        <p:nvGrpSpPr>
          <p:cNvPr id="3" name="Group 2">
            <a:extLst>
              <a:ext uri="{FF2B5EF4-FFF2-40B4-BE49-F238E27FC236}">
                <a16:creationId xmlns:a16="http://schemas.microsoft.com/office/drawing/2014/main" id="{8612D88D-7BEB-49DD-A07C-F11F0D4301FC}"/>
              </a:ext>
            </a:extLst>
          </p:cNvPr>
          <p:cNvGrpSpPr/>
          <p:nvPr/>
        </p:nvGrpSpPr>
        <p:grpSpPr>
          <a:xfrm>
            <a:off x="1652081" y="1912126"/>
            <a:ext cx="9307656" cy="3108543"/>
            <a:chOff x="889000" y="3597057"/>
            <a:chExt cx="9307656" cy="3108543"/>
          </a:xfrm>
        </p:grpSpPr>
        <p:sp>
          <p:nvSpPr>
            <p:cNvPr id="7" name="TextBox 6">
              <a:extLst>
                <a:ext uri="{FF2B5EF4-FFF2-40B4-BE49-F238E27FC236}">
                  <a16:creationId xmlns:a16="http://schemas.microsoft.com/office/drawing/2014/main" id="{ACA127A5-33E4-4064-89BD-0E280B437F90}"/>
                </a:ext>
              </a:extLst>
            </p:cNvPr>
            <p:cNvSpPr txBox="1"/>
            <p:nvPr/>
          </p:nvSpPr>
          <p:spPr>
            <a:xfrm>
              <a:off x="1346200" y="3597057"/>
              <a:ext cx="8850456" cy="3108543"/>
            </a:xfrm>
            <a:prstGeom prst="rect">
              <a:avLst/>
            </a:prstGeom>
            <a:noFill/>
          </p:spPr>
          <p:txBody>
            <a:bodyPr wrap="square" numCol="1" rtlCol="0">
              <a:spAutoFit/>
            </a:bodyPr>
            <a:lstStyle/>
            <a:p>
              <a:pPr>
                <a:lnSpc>
                  <a:spcPct val="150000"/>
                </a:lnSpc>
              </a:pPr>
              <a:r>
                <a:rPr lang="en-US" sz="2800" dirty="0">
                  <a:solidFill>
                    <a:srgbClr val="2E3192"/>
                  </a:solidFill>
                </a:rPr>
                <a:t>Twitter: </a:t>
              </a:r>
              <a:r>
                <a:rPr lang="en-US" sz="2800" b="1" dirty="0">
                  <a:solidFill>
                    <a:srgbClr val="2E3192"/>
                  </a:solidFill>
                </a:rPr>
                <a:t>@</a:t>
              </a:r>
              <a:r>
                <a:rPr lang="en-US" sz="2800" b="1" dirty="0" err="1">
                  <a:solidFill>
                    <a:srgbClr val="2E3192"/>
                  </a:solidFill>
                </a:rPr>
                <a:t>Mass_OSD</a:t>
              </a:r>
              <a:endParaRPr lang="en-US" sz="2800" b="1" dirty="0">
                <a:solidFill>
                  <a:srgbClr val="2E3192"/>
                </a:solidFill>
              </a:endParaRPr>
            </a:p>
            <a:p>
              <a:pPr>
                <a:lnSpc>
                  <a:spcPct val="150000"/>
                </a:lnSpc>
              </a:pPr>
              <a:r>
                <a:rPr lang="en-US" sz="2800" dirty="0">
                  <a:solidFill>
                    <a:srgbClr val="2E3192"/>
                  </a:solidFill>
                </a:rPr>
                <a:t>Instagram: </a:t>
              </a:r>
              <a:r>
                <a:rPr lang="en-US" sz="2800" b="1" dirty="0">
                  <a:solidFill>
                    <a:srgbClr val="2E3192"/>
                  </a:solidFill>
                </a:rPr>
                <a:t>@</a:t>
              </a:r>
              <a:r>
                <a:rPr lang="en-US" sz="2800" b="1" dirty="0" err="1">
                  <a:solidFill>
                    <a:srgbClr val="2E3192"/>
                  </a:solidFill>
                </a:rPr>
                <a:t>Mass_OSD</a:t>
              </a:r>
              <a:r>
                <a:rPr lang="en-US" sz="2800" b="1" dirty="0">
                  <a:solidFill>
                    <a:srgbClr val="2E3192"/>
                  </a:solidFill>
                </a:rPr>
                <a:t> </a:t>
              </a:r>
            </a:p>
            <a:p>
              <a:pPr>
                <a:lnSpc>
                  <a:spcPct val="150000"/>
                </a:lnSpc>
              </a:pPr>
              <a:r>
                <a:rPr lang="en-US" sz="2800" dirty="0">
                  <a:solidFill>
                    <a:srgbClr val="2E3192"/>
                  </a:solidFill>
                </a:rPr>
                <a:t>LinkedIn: </a:t>
              </a:r>
              <a:r>
                <a:rPr lang="en-US" sz="2800" b="1" dirty="0">
                  <a:solidFill>
                    <a:srgbClr val="2E3192"/>
                  </a:solidFill>
                  <a:hlinkClick r:id="rId4">
                    <a:extLst>
                      <a:ext uri="{A12FA001-AC4F-418D-AE19-62706E023703}">
                        <ahyp:hlinkClr xmlns:ahyp="http://schemas.microsoft.com/office/drawing/2018/hyperlinkcolor" val="tx"/>
                      </a:ext>
                    </a:extLst>
                  </a:hlinkClick>
                </a:rPr>
                <a:t>https://www.linkedin.com/company/ma-osd/</a:t>
              </a:r>
              <a:endParaRPr lang="en-US" sz="2800" b="1" dirty="0">
                <a:solidFill>
                  <a:srgbClr val="2E3192"/>
                </a:solidFill>
              </a:endParaRPr>
            </a:p>
            <a:p>
              <a:pPr>
                <a:lnSpc>
                  <a:spcPct val="150000"/>
                </a:lnSpc>
              </a:pPr>
              <a:r>
                <a:rPr lang="en-US" sz="2800" dirty="0">
                  <a:solidFill>
                    <a:srgbClr val="2E3192"/>
                  </a:solidFill>
                </a:rPr>
                <a:t>Blog: </a:t>
              </a:r>
              <a:r>
                <a:rPr lang="en-US" sz="2800" b="1" dirty="0">
                  <a:solidFill>
                    <a:srgbClr val="2E3192"/>
                  </a:solidFill>
                  <a:hlinkClick r:id="rId5">
                    <a:extLst>
                      <a:ext uri="{A12FA001-AC4F-418D-AE19-62706E023703}">
                        <ahyp:hlinkClr xmlns:ahyp="http://schemas.microsoft.com/office/drawing/2018/hyperlinkcolor" val="tx"/>
                      </a:ext>
                    </a:extLst>
                  </a:hlinkClick>
                </a:rPr>
                <a:t>http://blog.mass.gov/osd/</a:t>
              </a:r>
              <a:endParaRPr lang="en-US" sz="2800" b="1" dirty="0">
                <a:solidFill>
                  <a:srgbClr val="2E3192"/>
                </a:solidFill>
              </a:endParaRPr>
            </a:p>
            <a:p>
              <a:endParaRPr lang="en-US" sz="2800" b="1" dirty="0">
                <a:solidFill>
                  <a:srgbClr val="2E3192"/>
                </a:solidFill>
              </a:endParaRPr>
            </a:p>
          </p:txBody>
        </p:sp>
        <p:pic>
          <p:nvPicPr>
            <p:cNvPr id="11" name="Picture 10">
              <a:extLst>
                <a:ext uri="{FF2B5EF4-FFF2-40B4-BE49-F238E27FC236}">
                  <a16:creationId xmlns:a16="http://schemas.microsoft.com/office/drawing/2014/main" id="{0F4F7CE8-A19C-48CF-9FF5-D21D544465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9000" y="4429426"/>
              <a:ext cx="457200" cy="457200"/>
            </a:xfrm>
            <a:prstGeom prst="rect">
              <a:avLst/>
            </a:prstGeom>
          </p:spPr>
        </p:pic>
        <p:pic>
          <p:nvPicPr>
            <p:cNvPr id="13" name="Picture 12">
              <a:extLst>
                <a:ext uri="{FF2B5EF4-FFF2-40B4-BE49-F238E27FC236}">
                  <a16:creationId xmlns:a16="http://schemas.microsoft.com/office/drawing/2014/main" id="{45FAD518-371B-4E15-BE48-8E7D818BC49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9000" y="5080810"/>
              <a:ext cx="457200" cy="457200"/>
            </a:xfrm>
            <a:prstGeom prst="rect">
              <a:avLst/>
            </a:prstGeom>
          </p:spPr>
        </p:pic>
        <p:pic>
          <p:nvPicPr>
            <p:cNvPr id="15" name="Picture 14">
              <a:extLst>
                <a:ext uri="{FF2B5EF4-FFF2-40B4-BE49-F238E27FC236}">
                  <a16:creationId xmlns:a16="http://schemas.microsoft.com/office/drawing/2014/main" id="{C5407386-6696-44EB-A4A9-E2021B4459B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9000" y="3751740"/>
              <a:ext cx="457200" cy="457200"/>
            </a:xfrm>
            <a:prstGeom prst="rect">
              <a:avLst/>
            </a:prstGeom>
          </p:spPr>
        </p:pic>
        <p:pic>
          <p:nvPicPr>
            <p:cNvPr id="17" name="Picture 16">
              <a:extLst>
                <a:ext uri="{FF2B5EF4-FFF2-40B4-BE49-F238E27FC236}">
                  <a16:creationId xmlns:a16="http://schemas.microsoft.com/office/drawing/2014/main" id="{7656143F-DFFC-4BDB-8A73-040FD5D9594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89000" y="5732194"/>
              <a:ext cx="457200" cy="457200"/>
            </a:xfrm>
            <a:prstGeom prst="rect">
              <a:avLst/>
            </a:prstGeom>
          </p:spPr>
        </p:pic>
      </p:grpSp>
      <p:sp>
        <p:nvSpPr>
          <p:cNvPr id="12" name="TextBox 11">
            <a:extLst>
              <a:ext uri="{FF2B5EF4-FFF2-40B4-BE49-F238E27FC236}">
                <a16:creationId xmlns:a16="http://schemas.microsoft.com/office/drawing/2014/main" id="{1F16C081-93EE-4759-AD4C-0E4020A9EC3C}"/>
              </a:ext>
            </a:extLst>
          </p:cNvPr>
          <p:cNvSpPr txBox="1"/>
          <p:nvPr/>
        </p:nvSpPr>
        <p:spPr>
          <a:xfrm>
            <a:off x="1024050" y="5420380"/>
            <a:ext cx="10532950" cy="430887"/>
          </a:xfrm>
          <a:prstGeom prst="rect">
            <a:avLst/>
          </a:prstGeom>
          <a:noFill/>
        </p:spPr>
        <p:txBody>
          <a:bodyPr wrap="square" rtlCol="0">
            <a:spAutoFit/>
          </a:bodyPr>
          <a:lstStyle/>
          <a:p>
            <a:r>
              <a:rPr lang="en-US" sz="2200" dirty="0">
                <a:solidFill>
                  <a:schemeClr val="bg1">
                    <a:lumMod val="50000"/>
                  </a:schemeClr>
                </a:solidFill>
                <a:hlinkClick r:id="rId10"/>
              </a:rPr>
              <a:t>Sign up</a:t>
            </a:r>
            <a:r>
              <a:rPr lang="en-US" sz="2200" dirty="0">
                <a:solidFill>
                  <a:schemeClr val="bg1">
                    <a:lumMod val="50000"/>
                  </a:schemeClr>
                </a:solidFill>
              </a:rPr>
              <a:t> </a:t>
            </a:r>
            <a:r>
              <a:rPr lang="en-US" sz="2200" dirty="0"/>
              <a:t>to receive OSD communications. Share this link with your staff.</a:t>
            </a:r>
          </a:p>
        </p:txBody>
      </p:sp>
    </p:spTree>
    <p:extLst>
      <p:ext uri="{BB962C8B-B14F-4D97-AF65-F5344CB8AC3E}">
        <p14:creationId xmlns:p14="http://schemas.microsoft.com/office/powerpoint/2010/main" val="2725225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7212E-F7D3-49B2-AEE9-6017AAC78F9A}"/>
              </a:ext>
            </a:extLst>
          </p:cNvPr>
          <p:cNvSpPr>
            <a:spLocks noGrp="1"/>
          </p:cNvSpPr>
          <p:nvPr>
            <p:ph type="title"/>
          </p:nvPr>
        </p:nvSpPr>
        <p:spPr>
          <a:xfrm>
            <a:off x="690880" y="310902"/>
            <a:ext cx="12435840" cy="615553"/>
          </a:xfrm>
        </p:spPr>
        <p:txBody>
          <a:bodyPr/>
          <a:lstStyle/>
          <a:p>
            <a:r>
              <a:rPr lang="en-US" sz="4000" dirty="0">
                <a:solidFill>
                  <a:srgbClr val="2E3192"/>
                </a:solidFill>
                <a:ea typeface="Cambria" panose="02040503050406030204" pitchFamily="18" charset="0"/>
              </a:rPr>
              <a:t>Contract Reporting</a:t>
            </a:r>
          </a:p>
        </p:txBody>
      </p:sp>
      <p:sp>
        <p:nvSpPr>
          <p:cNvPr id="6" name="TextBox 5">
            <a:extLst>
              <a:ext uri="{FF2B5EF4-FFF2-40B4-BE49-F238E27FC236}">
                <a16:creationId xmlns:a16="http://schemas.microsoft.com/office/drawing/2014/main" id="{DB3561CF-241A-474C-AE44-7B181B73FC23}"/>
              </a:ext>
            </a:extLst>
          </p:cNvPr>
          <p:cNvSpPr txBox="1"/>
          <p:nvPr/>
        </p:nvSpPr>
        <p:spPr>
          <a:xfrm>
            <a:off x="1029855" y="2355514"/>
            <a:ext cx="9144000" cy="2277547"/>
          </a:xfrm>
          <a:prstGeom prst="rect">
            <a:avLst/>
          </a:prstGeom>
          <a:noFill/>
        </p:spPr>
        <p:txBody>
          <a:bodyPr wrap="square" rtlCol="0">
            <a:spAutoFit/>
          </a:bodyPr>
          <a:lstStyle/>
          <a:p>
            <a:pPr>
              <a:spcAft>
                <a:spcPts val="600"/>
              </a:spcAft>
            </a:pPr>
            <a:r>
              <a:rPr lang="en-US" sz="2200" dirty="0"/>
              <a:t>Statewide Contract Vendors have </a:t>
            </a:r>
            <a:r>
              <a:rPr lang="en-US" sz="2200" u="sng" dirty="0"/>
              <a:t>two</a:t>
            </a:r>
            <a:r>
              <a:rPr lang="en-US" sz="2200" dirty="0"/>
              <a:t> distinct quarterly reporting requirements:</a:t>
            </a:r>
          </a:p>
          <a:p>
            <a:pPr marL="1084263" indent="-457200">
              <a:spcAft>
                <a:spcPts val="600"/>
              </a:spcAft>
              <a:buFont typeface="Arial" panose="020B0604020202020204" pitchFamily="34" charset="0"/>
              <a:buChar char="•"/>
            </a:pPr>
            <a:r>
              <a:rPr lang="en-US" sz="2200" b="1" dirty="0"/>
              <a:t>Sales</a:t>
            </a:r>
            <a:r>
              <a:rPr lang="en-US" sz="2200" dirty="0"/>
              <a:t> details for the prior quarter (inclusive of SDP) are submitted through the Vendor Report Management (VRM) portal.</a:t>
            </a:r>
          </a:p>
          <a:p>
            <a:pPr marL="1084263" indent="-457200">
              <a:spcAft>
                <a:spcPts val="600"/>
              </a:spcAft>
              <a:buFont typeface="Arial" panose="020B0604020202020204" pitchFamily="34" charset="0"/>
              <a:buChar char="•"/>
            </a:pPr>
            <a:r>
              <a:rPr lang="en-US" sz="2200" b="1" dirty="0"/>
              <a:t>Administration Fee</a:t>
            </a:r>
            <a:r>
              <a:rPr lang="en-US" sz="2200" dirty="0"/>
              <a:t> Reporting is submitted quarterly through the Administration Fee Online Portal.</a:t>
            </a:r>
          </a:p>
        </p:txBody>
      </p:sp>
      <p:pic>
        <p:nvPicPr>
          <p:cNvPr id="9" name="Picture 8">
            <a:extLst>
              <a:ext uri="{FF2B5EF4-FFF2-40B4-BE49-F238E27FC236}">
                <a16:creationId xmlns:a16="http://schemas.microsoft.com/office/drawing/2014/main" id="{CA618C98-A541-4D6E-B776-D394C5FB29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pic>
        <p:nvPicPr>
          <p:cNvPr id="8" name="Picture 7" descr="Icon&#10;&#10;Description automatically generated">
            <a:extLst>
              <a:ext uri="{FF2B5EF4-FFF2-40B4-BE49-F238E27FC236}">
                <a16:creationId xmlns:a16="http://schemas.microsoft.com/office/drawing/2014/main" id="{A623EDF0-E678-4454-BFCF-4689319B47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96946" y="2143467"/>
            <a:ext cx="2730863" cy="2730863"/>
          </a:xfrm>
          <a:prstGeom prst="rect">
            <a:avLst/>
          </a:prstGeom>
        </p:spPr>
      </p:pic>
      <p:sp>
        <p:nvSpPr>
          <p:cNvPr id="7" name="TextBox 6">
            <a:extLst>
              <a:ext uri="{FF2B5EF4-FFF2-40B4-BE49-F238E27FC236}">
                <a16:creationId xmlns:a16="http://schemas.microsoft.com/office/drawing/2014/main" id="{1EB1EBB3-83E2-4C89-9F39-D8545780194F}"/>
              </a:ext>
            </a:extLst>
          </p:cNvPr>
          <p:cNvSpPr txBox="1"/>
          <p:nvPr/>
        </p:nvSpPr>
        <p:spPr>
          <a:xfrm>
            <a:off x="1029855" y="5648551"/>
            <a:ext cx="8534400" cy="430887"/>
          </a:xfrm>
          <a:prstGeom prst="rect">
            <a:avLst/>
          </a:prstGeom>
          <a:noFill/>
        </p:spPr>
        <p:txBody>
          <a:bodyPr wrap="square" rtlCol="0">
            <a:spAutoFit/>
          </a:bodyPr>
          <a:lstStyle/>
          <a:p>
            <a:pPr>
              <a:spcAft>
                <a:spcPts val="600"/>
              </a:spcAft>
            </a:pPr>
            <a:r>
              <a:rPr lang="en-US" sz="2200" dirty="0"/>
              <a:t>Visit our </a:t>
            </a:r>
            <a:r>
              <a:rPr lang="en-US" sz="2200" i="1" dirty="0">
                <a:solidFill>
                  <a:schemeClr val="bg1">
                    <a:lumMod val="50000"/>
                  </a:schemeClr>
                </a:solidFill>
                <a:hlinkClick r:id="rId5"/>
              </a:rPr>
              <a:t>Compliance with Statewide Contract Rules</a:t>
            </a:r>
            <a:r>
              <a:rPr lang="en-US" sz="2200" i="1" dirty="0">
                <a:solidFill>
                  <a:schemeClr val="bg1">
                    <a:lumMod val="50000"/>
                  </a:schemeClr>
                </a:solidFill>
              </a:rPr>
              <a:t> </a:t>
            </a:r>
            <a:r>
              <a:rPr lang="en-US" sz="2200" dirty="0"/>
              <a:t>webpage.</a:t>
            </a:r>
          </a:p>
        </p:txBody>
      </p:sp>
    </p:spTree>
    <p:extLst>
      <p:ext uri="{BB962C8B-B14F-4D97-AF65-F5344CB8AC3E}">
        <p14:creationId xmlns:p14="http://schemas.microsoft.com/office/powerpoint/2010/main" val="581448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alendar&#10;&#10;Description automatically generated">
            <a:extLst>
              <a:ext uri="{FF2B5EF4-FFF2-40B4-BE49-F238E27FC236}">
                <a16:creationId xmlns:a16="http://schemas.microsoft.com/office/drawing/2014/main" id="{C7BF5CC6-D050-4E97-BC8A-DE9401C129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0600" y="4133552"/>
            <a:ext cx="3937000" cy="2952750"/>
          </a:xfrm>
          <a:prstGeom prst="rect">
            <a:avLst/>
          </a:prstGeom>
        </p:spPr>
      </p:pic>
      <p:sp>
        <p:nvSpPr>
          <p:cNvPr id="2" name="Title 1">
            <a:extLst>
              <a:ext uri="{FF2B5EF4-FFF2-40B4-BE49-F238E27FC236}">
                <a16:creationId xmlns:a16="http://schemas.microsoft.com/office/drawing/2014/main" id="{D4A7212E-F7D3-49B2-AEE9-6017AAC78F9A}"/>
              </a:ext>
            </a:extLst>
          </p:cNvPr>
          <p:cNvSpPr>
            <a:spLocks noGrp="1"/>
          </p:cNvSpPr>
          <p:nvPr>
            <p:ph type="title"/>
          </p:nvPr>
        </p:nvSpPr>
        <p:spPr>
          <a:xfrm>
            <a:off x="690880" y="310902"/>
            <a:ext cx="12435840" cy="615553"/>
          </a:xfrm>
        </p:spPr>
        <p:txBody>
          <a:bodyPr/>
          <a:lstStyle/>
          <a:p>
            <a:r>
              <a:rPr lang="en-US" sz="4000" dirty="0">
                <a:solidFill>
                  <a:srgbClr val="2E3192"/>
                </a:solidFill>
                <a:ea typeface="Cambria" panose="02040503050406030204" pitchFamily="18" charset="0"/>
              </a:rPr>
              <a:t>Contract Reporting Deadlines</a:t>
            </a:r>
          </a:p>
        </p:txBody>
      </p:sp>
      <p:pic>
        <p:nvPicPr>
          <p:cNvPr id="9" name="Picture 8">
            <a:extLst>
              <a:ext uri="{FF2B5EF4-FFF2-40B4-BE49-F238E27FC236}">
                <a16:creationId xmlns:a16="http://schemas.microsoft.com/office/drawing/2014/main" id="{CA618C98-A541-4D6E-B776-D394C5FB29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graphicFrame>
        <p:nvGraphicFramePr>
          <p:cNvPr id="3" name="Table 4">
            <a:extLst>
              <a:ext uri="{FF2B5EF4-FFF2-40B4-BE49-F238E27FC236}">
                <a16:creationId xmlns:a16="http://schemas.microsoft.com/office/drawing/2014/main" id="{1A8F09F3-8A57-4AB6-A64D-162C0A98C202}"/>
              </a:ext>
            </a:extLst>
          </p:cNvPr>
          <p:cNvGraphicFramePr>
            <a:graphicFrameLocks noGrp="1"/>
          </p:cNvGraphicFramePr>
          <p:nvPr>
            <p:extLst>
              <p:ext uri="{D42A27DB-BD31-4B8C-83A1-F6EECF244321}">
                <p14:modId xmlns:p14="http://schemas.microsoft.com/office/powerpoint/2010/main" val="2140492992"/>
              </p:ext>
            </p:extLst>
          </p:nvPr>
        </p:nvGraphicFramePr>
        <p:xfrm>
          <a:off x="1789317" y="2209800"/>
          <a:ext cx="9797820" cy="2560320"/>
        </p:xfrm>
        <a:graphic>
          <a:graphicData uri="http://schemas.openxmlformats.org/drawingml/2006/table">
            <a:tbl>
              <a:tblPr firstRow="1" bandRow="1">
                <a:tableStyleId>{69012ECD-51FC-41F1-AA8D-1B2483CD663E}</a:tableStyleId>
              </a:tblPr>
              <a:tblGrid>
                <a:gridCol w="2103120">
                  <a:extLst>
                    <a:ext uri="{9D8B030D-6E8A-4147-A177-3AD203B41FA5}">
                      <a16:colId xmlns:a16="http://schemas.microsoft.com/office/drawing/2014/main" val="1131590979"/>
                    </a:ext>
                  </a:extLst>
                </a:gridCol>
                <a:gridCol w="1923675">
                  <a:extLst>
                    <a:ext uri="{9D8B030D-6E8A-4147-A177-3AD203B41FA5}">
                      <a16:colId xmlns:a16="http://schemas.microsoft.com/office/drawing/2014/main" val="2651948515"/>
                    </a:ext>
                  </a:extLst>
                </a:gridCol>
                <a:gridCol w="1923675">
                  <a:extLst>
                    <a:ext uri="{9D8B030D-6E8A-4147-A177-3AD203B41FA5}">
                      <a16:colId xmlns:a16="http://schemas.microsoft.com/office/drawing/2014/main" val="3336456344"/>
                    </a:ext>
                  </a:extLst>
                </a:gridCol>
                <a:gridCol w="1923675">
                  <a:extLst>
                    <a:ext uri="{9D8B030D-6E8A-4147-A177-3AD203B41FA5}">
                      <a16:colId xmlns:a16="http://schemas.microsoft.com/office/drawing/2014/main" val="3945034590"/>
                    </a:ext>
                  </a:extLst>
                </a:gridCol>
                <a:gridCol w="1923675">
                  <a:extLst>
                    <a:ext uri="{9D8B030D-6E8A-4147-A177-3AD203B41FA5}">
                      <a16:colId xmlns:a16="http://schemas.microsoft.com/office/drawing/2014/main" val="266048530"/>
                    </a:ext>
                  </a:extLst>
                </a:gridCol>
              </a:tblGrid>
              <a:tr h="640080">
                <a:tc>
                  <a:txBody>
                    <a:bodyPr/>
                    <a:lstStyle/>
                    <a:p>
                      <a:r>
                        <a:rPr lang="en-US" dirty="0">
                          <a:solidFill>
                            <a:schemeClr val="tx1"/>
                          </a:solidFill>
                        </a:rPr>
                        <a:t>Fiscal Quarter</a:t>
                      </a:r>
                    </a:p>
                  </a:txBody>
                  <a:tcPr anchor="ctr">
                    <a:solidFill>
                      <a:schemeClr val="bg1"/>
                    </a:solidFill>
                  </a:tcPr>
                </a:tc>
                <a:tc>
                  <a:txBody>
                    <a:bodyPr/>
                    <a:lstStyle/>
                    <a:p>
                      <a:pPr algn="ctr"/>
                      <a:r>
                        <a:rPr lang="en-US" b="0" dirty="0">
                          <a:solidFill>
                            <a:schemeClr val="tx1"/>
                          </a:solidFill>
                        </a:rPr>
                        <a:t>Q1</a:t>
                      </a:r>
                    </a:p>
                  </a:txBody>
                  <a:tcPr anchor="ctr">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0" dirty="0">
                          <a:solidFill>
                            <a:schemeClr val="tx1"/>
                          </a:solidFill>
                          <a:latin typeface="+mn-lt"/>
                          <a:ea typeface="+mn-ea"/>
                          <a:cs typeface="+mn-cs"/>
                        </a:rPr>
                        <a:t>Q2</a:t>
                      </a:r>
                      <a:endParaRPr lang="en-US" b="0" dirty="0">
                        <a:solidFill>
                          <a:schemeClr val="tx1"/>
                        </a:solidFill>
                      </a:endParaRPr>
                    </a:p>
                  </a:txBody>
                  <a:tcPr anchor="ctr">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0" dirty="0">
                          <a:solidFill>
                            <a:schemeClr val="tx1"/>
                          </a:solidFill>
                        </a:rPr>
                        <a:t>Q3</a:t>
                      </a:r>
                    </a:p>
                  </a:txBody>
                  <a:tcPr anchor="ctr">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0" dirty="0">
                          <a:solidFill>
                            <a:schemeClr val="tx1"/>
                          </a:solidFill>
                        </a:rPr>
                        <a:t>Q4</a:t>
                      </a:r>
                    </a:p>
                  </a:txBody>
                  <a:tcPr anchor="ctr">
                    <a:noFill/>
                  </a:tcPr>
                </a:tc>
                <a:extLst>
                  <a:ext uri="{0D108BD9-81ED-4DB2-BD59-A6C34878D82A}">
                    <a16:rowId xmlns:a16="http://schemas.microsoft.com/office/drawing/2014/main" val="4228169697"/>
                  </a:ext>
                </a:extLst>
              </a:tr>
              <a:tr h="640080">
                <a:tc>
                  <a:txBody>
                    <a:bodyPr/>
                    <a:lstStyle/>
                    <a:p>
                      <a:r>
                        <a:rPr lang="en-US" b="1" dirty="0"/>
                        <a:t>Calendar Quarter</a:t>
                      </a:r>
                    </a:p>
                  </a:txBody>
                  <a:tcPr anchor="ctr"/>
                </a:tc>
                <a:tc>
                  <a:txBody>
                    <a:bodyPr/>
                    <a:lstStyle/>
                    <a:p>
                      <a:pPr algn="ctr"/>
                      <a:r>
                        <a:rPr lang="en-US" dirty="0"/>
                        <a:t>Q3</a:t>
                      </a:r>
                    </a:p>
                  </a:txBody>
                  <a:tcPr anchor="ctr"/>
                </a:tc>
                <a:tc>
                  <a:txBody>
                    <a:bodyPr/>
                    <a:lstStyle/>
                    <a:p>
                      <a:pPr algn="ctr"/>
                      <a:r>
                        <a:rPr lang="en-US" dirty="0"/>
                        <a:t>Q4</a:t>
                      </a:r>
                    </a:p>
                  </a:txBody>
                  <a:tcPr anchor="ctr"/>
                </a:tc>
                <a:tc>
                  <a:txBody>
                    <a:bodyPr/>
                    <a:lstStyle/>
                    <a:p>
                      <a:pPr algn="ctr"/>
                      <a:r>
                        <a:rPr lang="en-US" dirty="0"/>
                        <a:t>Q1</a:t>
                      </a:r>
                    </a:p>
                  </a:txBody>
                  <a:tcPr anchor="ctr"/>
                </a:tc>
                <a:tc>
                  <a:txBody>
                    <a:bodyPr/>
                    <a:lstStyle/>
                    <a:p>
                      <a:pPr algn="ctr"/>
                      <a:r>
                        <a:rPr lang="en-US" dirty="0"/>
                        <a:t>Q2</a:t>
                      </a:r>
                    </a:p>
                  </a:txBody>
                  <a:tcPr anchor="ctr"/>
                </a:tc>
                <a:extLst>
                  <a:ext uri="{0D108BD9-81ED-4DB2-BD59-A6C34878D82A}">
                    <a16:rowId xmlns:a16="http://schemas.microsoft.com/office/drawing/2014/main" val="1075703106"/>
                  </a:ext>
                </a:extLst>
              </a:tr>
              <a:tr h="640080">
                <a:tc>
                  <a:txBody>
                    <a:bodyPr/>
                    <a:lstStyle/>
                    <a:p>
                      <a:r>
                        <a:rPr lang="en-US" b="1" dirty="0"/>
                        <a:t>Quarter Period</a:t>
                      </a:r>
                    </a:p>
                  </a:txBody>
                  <a:tcPr anchor="ctr"/>
                </a:tc>
                <a:tc>
                  <a:txBody>
                    <a:bodyPr/>
                    <a:lstStyle/>
                    <a:p>
                      <a:pPr algn="ctr"/>
                      <a:r>
                        <a:rPr lang="en-US" dirty="0"/>
                        <a:t>Jul 1 – Sept 30</a:t>
                      </a:r>
                    </a:p>
                  </a:txBody>
                  <a:tcPr anchor="ctr"/>
                </a:tc>
                <a:tc>
                  <a:txBody>
                    <a:bodyPr/>
                    <a:lstStyle/>
                    <a:p>
                      <a:pPr algn="ctr"/>
                      <a:r>
                        <a:rPr lang="en-US" dirty="0"/>
                        <a:t>Oct 1 – Dec 31</a:t>
                      </a:r>
                    </a:p>
                  </a:txBody>
                  <a:tcPr anchor="ctr"/>
                </a:tc>
                <a:tc>
                  <a:txBody>
                    <a:bodyPr/>
                    <a:lstStyle/>
                    <a:p>
                      <a:pPr algn="ctr"/>
                      <a:r>
                        <a:rPr lang="en-US" dirty="0"/>
                        <a:t>Jan 1 – Mar 31</a:t>
                      </a:r>
                    </a:p>
                  </a:txBody>
                  <a:tcPr anchor="ctr"/>
                </a:tc>
                <a:tc>
                  <a:txBody>
                    <a:bodyPr/>
                    <a:lstStyle/>
                    <a:p>
                      <a:pPr algn="ctr"/>
                      <a:r>
                        <a:rPr lang="en-US" dirty="0"/>
                        <a:t>Apr 1 – Jun 30</a:t>
                      </a:r>
                    </a:p>
                  </a:txBody>
                  <a:tcPr anchor="ctr"/>
                </a:tc>
                <a:extLst>
                  <a:ext uri="{0D108BD9-81ED-4DB2-BD59-A6C34878D82A}">
                    <a16:rowId xmlns:a16="http://schemas.microsoft.com/office/drawing/2014/main" val="2942685045"/>
                  </a:ext>
                </a:extLst>
              </a:tr>
              <a:tr h="640080">
                <a:tc>
                  <a:txBody>
                    <a:bodyPr/>
                    <a:lstStyle/>
                    <a:p>
                      <a:r>
                        <a:rPr lang="en-US" b="1" dirty="0"/>
                        <a:t>Report Due Date</a:t>
                      </a:r>
                    </a:p>
                  </a:txBody>
                  <a:tcPr anchor="ctr">
                    <a:solidFill>
                      <a:srgbClr val="FFFF00"/>
                    </a:solidFill>
                  </a:tcPr>
                </a:tc>
                <a:tc>
                  <a:txBody>
                    <a:bodyPr/>
                    <a:lstStyle/>
                    <a:p>
                      <a:pPr algn="ctr"/>
                      <a:r>
                        <a:rPr lang="en-US" b="1" dirty="0"/>
                        <a:t>Nov 15</a:t>
                      </a:r>
                    </a:p>
                  </a:txBody>
                  <a:tcPr anchor="ctr">
                    <a:solidFill>
                      <a:srgbClr val="FFFF00"/>
                    </a:solidFill>
                  </a:tcPr>
                </a:tc>
                <a:tc>
                  <a:txBody>
                    <a:bodyPr/>
                    <a:lstStyle/>
                    <a:p>
                      <a:pPr algn="ctr"/>
                      <a:r>
                        <a:rPr lang="en-US" b="1" dirty="0"/>
                        <a:t>Feb 15</a:t>
                      </a:r>
                    </a:p>
                  </a:txBody>
                  <a:tcPr anchor="ctr">
                    <a:solidFill>
                      <a:srgbClr val="FFFF00"/>
                    </a:solidFill>
                  </a:tcPr>
                </a:tc>
                <a:tc>
                  <a:txBody>
                    <a:bodyPr/>
                    <a:lstStyle/>
                    <a:p>
                      <a:pPr algn="ctr"/>
                      <a:r>
                        <a:rPr lang="en-US" b="1" dirty="0"/>
                        <a:t>May 15</a:t>
                      </a:r>
                    </a:p>
                  </a:txBody>
                  <a:tcPr anchor="ctr">
                    <a:solidFill>
                      <a:srgbClr val="FFFF00"/>
                    </a:solidFill>
                  </a:tcPr>
                </a:tc>
                <a:tc>
                  <a:txBody>
                    <a:bodyPr/>
                    <a:lstStyle/>
                    <a:p>
                      <a:pPr algn="ctr"/>
                      <a:r>
                        <a:rPr lang="en-US" b="1" dirty="0"/>
                        <a:t>Aug 15</a:t>
                      </a:r>
                    </a:p>
                  </a:txBody>
                  <a:tcPr anchor="ctr">
                    <a:solidFill>
                      <a:srgbClr val="FFFF00"/>
                    </a:solidFill>
                  </a:tcPr>
                </a:tc>
                <a:extLst>
                  <a:ext uri="{0D108BD9-81ED-4DB2-BD59-A6C34878D82A}">
                    <a16:rowId xmlns:a16="http://schemas.microsoft.com/office/drawing/2014/main" val="1664200725"/>
                  </a:ext>
                </a:extLst>
              </a:tr>
            </a:tbl>
          </a:graphicData>
        </a:graphic>
      </p:graphicFrame>
    </p:spTree>
    <p:extLst>
      <p:ext uri="{BB962C8B-B14F-4D97-AF65-F5344CB8AC3E}">
        <p14:creationId xmlns:p14="http://schemas.microsoft.com/office/powerpoint/2010/main" val="1931677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7212E-F7D3-49B2-AEE9-6017AAC78F9A}"/>
              </a:ext>
            </a:extLst>
          </p:cNvPr>
          <p:cNvSpPr>
            <a:spLocks noGrp="1"/>
          </p:cNvSpPr>
          <p:nvPr>
            <p:ph type="title"/>
          </p:nvPr>
        </p:nvSpPr>
        <p:spPr>
          <a:xfrm>
            <a:off x="690880" y="310902"/>
            <a:ext cx="12435840" cy="615553"/>
          </a:xfrm>
        </p:spPr>
        <p:txBody>
          <a:bodyPr/>
          <a:lstStyle/>
          <a:p>
            <a:r>
              <a:rPr lang="en-US" sz="4000" dirty="0">
                <a:solidFill>
                  <a:srgbClr val="2E3192"/>
                </a:solidFill>
                <a:ea typeface="Cambria" panose="02040503050406030204" pitchFamily="18" charset="0"/>
              </a:rPr>
              <a:t>Contract Reporting - Sales</a:t>
            </a:r>
          </a:p>
        </p:txBody>
      </p:sp>
      <p:pic>
        <p:nvPicPr>
          <p:cNvPr id="9" name="Picture 8">
            <a:extLst>
              <a:ext uri="{FF2B5EF4-FFF2-40B4-BE49-F238E27FC236}">
                <a16:creationId xmlns:a16="http://schemas.microsoft.com/office/drawing/2014/main" id="{CA618C98-A541-4D6E-B776-D394C5FB29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sp>
        <p:nvSpPr>
          <p:cNvPr id="8" name="TextBox 7">
            <a:extLst>
              <a:ext uri="{FF2B5EF4-FFF2-40B4-BE49-F238E27FC236}">
                <a16:creationId xmlns:a16="http://schemas.microsoft.com/office/drawing/2014/main" id="{E032B4D9-D2DC-49B4-BF4B-EE562911D482}"/>
              </a:ext>
            </a:extLst>
          </p:cNvPr>
          <p:cNvSpPr txBox="1"/>
          <p:nvPr/>
        </p:nvSpPr>
        <p:spPr>
          <a:xfrm>
            <a:off x="1270000" y="1955924"/>
            <a:ext cx="11277600" cy="2655983"/>
          </a:xfrm>
          <a:prstGeom prst="rect">
            <a:avLst/>
          </a:prstGeom>
          <a:noFill/>
        </p:spPr>
        <p:txBody>
          <a:bodyPr wrap="square" rtlCol="0">
            <a:spAutoFit/>
          </a:bodyPr>
          <a:lstStyle/>
          <a:p>
            <a:pPr>
              <a:spcAft>
                <a:spcPts val="600"/>
              </a:spcAft>
            </a:pPr>
            <a:r>
              <a:rPr lang="en-US" sz="2200" dirty="0"/>
              <a:t>Use the </a:t>
            </a:r>
            <a:r>
              <a:rPr lang="en-US" sz="2200" dirty="0">
                <a:solidFill>
                  <a:schemeClr val="bg1">
                    <a:lumMod val="50000"/>
                  </a:schemeClr>
                </a:solidFill>
                <a:hlinkClick r:id="rId4"/>
              </a:rPr>
              <a:t>Vendor Report Management (VRM) Portal</a:t>
            </a:r>
            <a:r>
              <a:rPr lang="en-US" sz="2200" dirty="0">
                <a:solidFill>
                  <a:schemeClr val="bg1">
                    <a:lumMod val="50000"/>
                  </a:schemeClr>
                </a:solidFill>
              </a:rPr>
              <a:t> </a:t>
            </a:r>
            <a:r>
              <a:rPr lang="en-US" sz="2200" dirty="0"/>
              <a:t>to report sales information.</a:t>
            </a:r>
          </a:p>
          <a:p>
            <a:pPr>
              <a:lnSpc>
                <a:spcPct val="150000"/>
              </a:lnSpc>
            </a:pPr>
            <a:r>
              <a:rPr lang="en-US" sz="2200" dirty="0"/>
              <a:t>Find FAQs and VRM Job Aids on our </a:t>
            </a:r>
            <a:r>
              <a:rPr lang="en-US" sz="2200" dirty="0">
                <a:solidFill>
                  <a:schemeClr val="bg1">
                    <a:lumMod val="50000"/>
                  </a:schemeClr>
                </a:solidFill>
                <a:hlinkClick r:id="rId5"/>
              </a:rPr>
              <a:t>website</a:t>
            </a:r>
            <a:r>
              <a:rPr lang="en-US" sz="2200" dirty="0">
                <a:solidFill>
                  <a:schemeClr val="bg1">
                    <a:lumMod val="50000"/>
                  </a:schemeClr>
                </a:solidFill>
              </a:rPr>
              <a:t>.</a:t>
            </a:r>
          </a:p>
          <a:p>
            <a:pPr>
              <a:lnSpc>
                <a:spcPct val="150000"/>
              </a:lnSpc>
            </a:pPr>
            <a:r>
              <a:rPr lang="en-US" sz="2200" dirty="0">
                <a:solidFill>
                  <a:schemeClr val="bg1">
                    <a:lumMod val="50000"/>
                  </a:schemeClr>
                </a:solidFill>
                <a:hlinkClick r:id="rId6"/>
              </a:rPr>
              <a:t>Update Business Contact Information in the VRM Portal</a:t>
            </a:r>
            <a:r>
              <a:rPr lang="en-US" sz="2200" dirty="0">
                <a:solidFill>
                  <a:schemeClr val="bg1">
                    <a:lumMod val="50000"/>
                  </a:schemeClr>
                </a:solidFill>
              </a:rPr>
              <a:t>.</a:t>
            </a:r>
          </a:p>
          <a:p>
            <a:r>
              <a:rPr lang="en-US" sz="2200" dirty="0"/>
              <a:t>Sign up for VRM Portal training at </a:t>
            </a:r>
            <a:r>
              <a:rPr lang="en-US" sz="2200" dirty="0">
                <a:solidFill>
                  <a:schemeClr val="bg1">
                    <a:lumMod val="50000"/>
                  </a:schemeClr>
                </a:solidFill>
                <a:hlinkClick r:id="rId4"/>
              </a:rPr>
              <a:t>massosd.gob2g.com</a:t>
            </a:r>
            <a:r>
              <a:rPr lang="en-US" sz="2200" dirty="0">
                <a:solidFill>
                  <a:schemeClr val="bg1">
                    <a:lumMod val="50000"/>
                  </a:schemeClr>
                </a:solidFill>
              </a:rPr>
              <a:t>. </a:t>
            </a:r>
            <a:r>
              <a:rPr lang="en-US" sz="2200" dirty="0"/>
              <a:t>Send questions about logging into the VRM portal to</a:t>
            </a:r>
            <a:r>
              <a:rPr lang="en-US" sz="2200" dirty="0">
                <a:solidFill>
                  <a:schemeClr val="bg1">
                    <a:lumMod val="50000"/>
                  </a:schemeClr>
                </a:solidFill>
              </a:rPr>
              <a:t> </a:t>
            </a:r>
            <a:r>
              <a:rPr lang="en-US" sz="2200" dirty="0">
                <a:solidFill>
                  <a:schemeClr val="bg1">
                    <a:lumMod val="50000"/>
                  </a:schemeClr>
                </a:solidFill>
                <a:hlinkClick r:id="rId7"/>
              </a:rPr>
              <a:t>massosd@gob2g.com</a:t>
            </a:r>
            <a:r>
              <a:rPr lang="en-US" sz="2200" dirty="0">
                <a:solidFill>
                  <a:schemeClr val="bg1">
                    <a:lumMod val="50000"/>
                  </a:schemeClr>
                </a:solidFill>
              </a:rPr>
              <a:t>. </a:t>
            </a:r>
            <a:r>
              <a:rPr lang="en-US" sz="2200" dirty="0"/>
              <a:t>For other inquiries, contact the </a:t>
            </a:r>
            <a:r>
              <a:rPr lang="en-US" sz="2200" dirty="0">
                <a:solidFill>
                  <a:schemeClr val="bg1">
                    <a:lumMod val="50000"/>
                  </a:schemeClr>
                </a:solidFill>
                <a:hlinkClick r:id="rId8"/>
              </a:rPr>
              <a:t>OSDHelpDesk</a:t>
            </a:r>
            <a:r>
              <a:rPr lang="en-US" sz="2200" dirty="0">
                <a:solidFill>
                  <a:schemeClr val="bg1">
                    <a:lumMod val="50000"/>
                  </a:schemeClr>
                </a:solidFill>
              </a:rPr>
              <a:t>.</a:t>
            </a:r>
          </a:p>
          <a:p>
            <a:pPr>
              <a:lnSpc>
                <a:spcPct val="150000"/>
              </a:lnSpc>
            </a:pPr>
            <a:r>
              <a:rPr lang="en-US" sz="2200" dirty="0"/>
              <a:t>Locate the most current FAC114 Sales Template in the VRM Portal.</a:t>
            </a:r>
          </a:p>
        </p:txBody>
      </p:sp>
      <p:sp>
        <p:nvSpPr>
          <p:cNvPr id="7" name="TextBox 6">
            <a:extLst>
              <a:ext uri="{FF2B5EF4-FFF2-40B4-BE49-F238E27FC236}">
                <a16:creationId xmlns:a16="http://schemas.microsoft.com/office/drawing/2014/main" id="{B845ED20-C20B-4FAF-A0FF-A2FE5E40D2D3}"/>
              </a:ext>
            </a:extLst>
          </p:cNvPr>
          <p:cNvSpPr txBox="1"/>
          <p:nvPr/>
        </p:nvSpPr>
        <p:spPr>
          <a:xfrm>
            <a:off x="1270000" y="5334000"/>
            <a:ext cx="12218252" cy="972702"/>
          </a:xfrm>
          <a:prstGeom prst="rect">
            <a:avLst/>
          </a:prstGeom>
          <a:noFill/>
        </p:spPr>
        <p:txBody>
          <a:bodyPr wrap="square">
            <a:spAutoFit/>
          </a:bodyPr>
          <a:lstStyle/>
          <a:p>
            <a:pPr>
              <a:lnSpc>
                <a:spcPct val="150000"/>
              </a:lnSpc>
            </a:pPr>
            <a:r>
              <a:rPr lang="en-US" sz="2200" b="1" dirty="0"/>
              <a:t>A $0 report is required even if you are reporting $0 in sales for the prior quarter.</a:t>
            </a:r>
          </a:p>
          <a:p>
            <a:pPr marL="285750" indent="-285750">
              <a:lnSpc>
                <a:spcPct val="150000"/>
              </a:lnSpc>
              <a:buFont typeface="Arial" panose="020B0604020202020204" pitchFamily="34" charset="0"/>
              <a:buChar char="•"/>
            </a:pPr>
            <a:endParaRPr lang="en-US" sz="1800" dirty="0">
              <a:solidFill>
                <a:schemeClr val="bg1">
                  <a:lumMod val="50000"/>
                </a:schemeClr>
              </a:solidFill>
            </a:endParaRPr>
          </a:p>
        </p:txBody>
      </p:sp>
    </p:spTree>
    <p:extLst>
      <p:ext uri="{BB962C8B-B14F-4D97-AF65-F5344CB8AC3E}">
        <p14:creationId xmlns:p14="http://schemas.microsoft.com/office/powerpoint/2010/main" val="2838694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7212E-F7D3-49B2-AEE9-6017AAC78F9A}"/>
              </a:ext>
            </a:extLst>
          </p:cNvPr>
          <p:cNvSpPr>
            <a:spLocks noGrp="1"/>
          </p:cNvSpPr>
          <p:nvPr>
            <p:ph type="title"/>
          </p:nvPr>
        </p:nvSpPr>
        <p:spPr>
          <a:xfrm>
            <a:off x="690880" y="310902"/>
            <a:ext cx="12435840" cy="615553"/>
          </a:xfrm>
        </p:spPr>
        <p:txBody>
          <a:bodyPr/>
          <a:lstStyle/>
          <a:p>
            <a:r>
              <a:rPr lang="en-US" sz="4000" dirty="0">
                <a:solidFill>
                  <a:srgbClr val="2E3192"/>
                </a:solidFill>
                <a:ea typeface="Cambria" panose="02040503050406030204" pitchFamily="18" charset="0"/>
              </a:rPr>
              <a:t>Contract Reporting – Administration Fee</a:t>
            </a:r>
          </a:p>
        </p:txBody>
      </p:sp>
      <p:pic>
        <p:nvPicPr>
          <p:cNvPr id="9" name="Picture 8">
            <a:extLst>
              <a:ext uri="{FF2B5EF4-FFF2-40B4-BE49-F238E27FC236}">
                <a16:creationId xmlns:a16="http://schemas.microsoft.com/office/drawing/2014/main" id="{CA618C98-A541-4D6E-B776-D394C5FB29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sp>
        <p:nvSpPr>
          <p:cNvPr id="8" name="TextBox 7">
            <a:extLst>
              <a:ext uri="{FF2B5EF4-FFF2-40B4-BE49-F238E27FC236}">
                <a16:creationId xmlns:a16="http://schemas.microsoft.com/office/drawing/2014/main" id="{E032B4D9-D2DC-49B4-BF4B-EE562911D482}"/>
              </a:ext>
            </a:extLst>
          </p:cNvPr>
          <p:cNvSpPr txBox="1"/>
          <p:nvPr/>
        </p:nvSpPr>
        <p:spPr>
          <a:xfrm>
            <a:off x="1422400" y="1902661"/>
            <a:ext cx="12039600" cy="4585871"/>
          </a:xfrm>
          <a:prstGeom prst="rect">
            <a:avLst/>
          </a:prstGeom>
          <a:noFill/>
        </p:spPr>
        <p:txBody>
          <a:bodyPr wrap="square" rtlCol="0">
            <a:spAutoFit/>
          </a:bodyPr>
          <a:lstStyle/>
          <a:p>
            <a:pPr>
              <a:spcAft>
                <a:spcPts val="1200"/>
              </a:spcAft>
            </a:pPr>
            <a:r>
              <a:rPr lang="en-US" sz="2200" dirty="0"/>
              <a:t>The Administration Fee report summarizes total sales over the prior quarter and Statewide Contract Vendors remit the 1% Administration Fee using the </a:t>
            </a:r>
            <a:r>
              <a:rPr lang="en-US" sz="2200" dirty="0">
                <a:solidFill>
                  <a:schemeClr val="bg1">
                    <a:lumMod val="50000"/>
                  </a:schemeClr>
                </a:solidFill>
                <a:hlinkClick r:id="rId4"/>
              </a:rPr>
              <a:t>Admin Fee Secure Online Portal</a:t>
            </a:r>
            <a:r>
              <a:rPr lang="en-US" sz="2200" dirty="0">
                <a:solidFill>
                  <a:schemeClr val="bg1">
                    <a:lumMod val="50000"/>
                  </a:schemeClr>
                </a:solidFill>
              </a:rPr>
              <a:t>.</a:t>
            </a:r>
          </a:p>
          <a:p>
            <a:pPr marL="800100" indent="-342900">
              <a:spcAft>
                <a:spcPts val="600"/>
              </a:spcAft>
              <a:buFont typeface="Arial" panose="020B0604020202020204" pitchFamily="34" charset="0"/>
              <a:buChar char="•"/>
            </a:pPr>
            <a:r>
              <a:rPr lang="en-US" sz="2200" dirty="0"/>
              <a:t>Find FAQs on the OSD </a:t>
            </a:r>
            <a:r>
              <a:rPr lang="en-US" sz="2200" dirty="0">
                <a:solidFill>
                  <a:schemeClr val="bg1">
                    <a:lumMod val="50000"/>
                  </a:schemeClr>
                </a:solidFill>
                <a:hlinkClick r:id="rId5"/>
              </a:rPr>
              <a:t>website</a:t>
            </a:r>
            <a:r>
              <a:rPr lang="en-US" sz="2200" dirty="0">
                <a:solidFill>
                  <a:schemeClr val="bg1">
                    <a:lumMod val="50000"/>
                  </a:schemeClr>
                </a:solidFill>
              </a:rPr>
              <a:t>.</a:t>
            </a:r>
          </a:p>
          <a:p>
            <a:pPr marL="800100" indent="-342900">
              <a:spcAft>
                <a:spcPts val="600"/>
              </a:spcAft>
              <a:buFont typeface="Arial" panose="020B0604020202020204" pitchFamily="34" charset="0"/>
              <a:buChar char="•"/>
            </a:pPr>
            <a:r>
              <a:rPr lang="en-US" sz="2200" dirty="0"/>
              <a:t>Locate the </a:t>
            </a:r>
            <a:r>
              <a:rPr lang="en-US" sz="2200" dirty="0">
                <a:solidFill>
                  <a:schemeClr val="bg1">
                    <a:lumMod val="50000"/>
                  </a:schemeClr>
                </a:solidFill>
                <a:hlinkClick r:id="rId6"/>
              </a:rPr>
              <a:t>Admin Fee Online Portal Job Aid</a:t>
            </a:r>
            <a:r>
              <a:rPr lang="en-US" sz="2200" dirty="0">
                <a:solidFill>
                  <a:schemeClr val="bg1">
                    <a:lumMod val="50000"/>
                  </a:schemeClr>
                </a:solidFill>
              </a:rPr>
              <a:t>.</a:t>
            </a:r>
          </a:p>
          <a:p>
            <a:pPr marL="800100" indent="-342900">
              <a:spcAft>
                <a:spcPts val="600"/>
              </a:spcAft>
              <a:buFont typeface="Arial" panose="020B0604020202020204" pitchFamily="34" charset="0"/>
              <a:buChar char="•"/>
            </a:pPr>
            <a:r>
              <a:rPr lang="en-US" sz="2200" dirty="0"/>
              <a:t>Attend the </a:t>
            </a:r>
            <a:r>
              <a:rPr lang="en-US" sz="2200" dirty="0">
                <a:solidFill>
                  <a:schemeClr val="bg1">
                    <a:lumMod val="50000"/>
                  </a:schemeClr>
                </a:solidFill>
                <a:hlinkClick r:id="rId7"/>
              </a:rPr>
              <a:t>Quarterly Report Overview webinar</a:t>
            </a:r>
            <a:r>
              <a:rPr lang="en-US" sz="2200" dirty="0">
                <a:solidFill>
                  <a:schemeClr val="bg1">
                    <a:lumMod val="50000"/>
                  </a:schemeClr>
                </a:solidFill>
              </a:rPr>
              <a:t>.</a:t>
            </a:r>
          </a:p>
          <a:p>
            <a:pPr marL="800100" indent="-342900">
              <a:spcAft>
                <a:spcPts val="600"/>
              </a:spcAft>
              <a:buFont typeface="Arial" panose="020B0604020202020204" pitchFamily="34" charset="0"/>
              <a:buChar char="•"/>
            </a:pPr>
            <a:r>
              <a:rPr lang="en-US" sz="2200" dirty="0"/>
              <a:t>Contact the </a:t>
            </a:r>
            <a:r>
              <a:rPr lang="en-US" sz="2200" dirty="0">
                <a:solidFill>
                  <a:schemeClr val="bg1">
                    <a:lumMod val="50000"/>
                  </a:schemeClr>
                </a:solidFill>
                <a:hlinkClick r:id="rId8"/>
              </a:rPr>
              <a:t>OSD Fee Administrator </a:t>
            </a:r>
            <a:r>
              <a:rPr lang="en-US" sz="2200" dirty="0"/>
              <a:t>with questions.</a:t>
            </a:r>
          </a:p>
          <a:p>
            <a:pPr>
              <a:spcAft>
                <a:spcPts val="600"/>
              </a:spcAft>
            </a:pPr>
            <a:endParaRPr lang="en-US" sz="2200" dirty="0"/>
          </a:p>
          <a:p>
            <a:pPr>
              <a:spcAft>
                <a:spcPts val="600"/>
              </a:spcAft>
            </a:pPr>
            <a:endParaRPr lang="en-US" sz="2200" dirty="0"/>
          </a:p>
          <a:p>
            <a:pPr>
              <a:spcAft>
                <a:spcPts val="600"/>
              </a:spcAft>
            </a:pPr>
            <a:endParaRPr lang="en-US" sz="2200" dirty="0"/>
          </a:p>
          <a:p>
            <a:pPr>
              <a:spcAft>
                <a:spcPts val="600"/>
              </a:spcAft>
            </a:pPr>
            <a:endParaRPr lang="en-US" sz="2200" dirty="0"/>
          </a:p>
          <a:p>
            <a:pPr>
              <a:spcAft>
                <a:spcPts val="600"/>
              </a:spcAft>
            </a:pPr>
            <a:r>
              <a:rPr lang="en-US" sz="2200" b="1" dirty="0"/>
              <a:t>A $0 report is required even if you are reporting $0 in sales for the prior quarter.</a:t>
            </a:r>
            <a:endParaRPr lang="en-US" b="1" dirty="0"/>
          </a:p>
        </p:txBody>
      </p:sp>
      <p:grpSp>
        <p:nvGrpSpPr>
          <p:cNvPr id="16" name="Group 15">
            <a:extLst>
              <a:ext uri="{FF2B5EF4-FFF2-40B4-BE49-F238E27FC236}">
                <a16:creationId xmlns:a16="http://schemas.microsoft.com/office/drawing/2014/main" id="{1A59EB77-ABD3-423B-8B80-2567C9FCFE71}"/>
              </a:ext>
            </a:extLst>
          </p:cNvPr>
          <p:cNvGrpSpPr>
            <a:grpSpLocks noChangeAspect="1"/>
          </p:cNvGrpSpPr>
          <p:nvPr/>
        </p:nvGrpSpPr>
        <p:grpSpPr>
          <a:xfrm>
            <a:off x="8412175" y="3048000"/>
            <a:ext cx="3847975" cy="2564269"/>
            <a:chOff x="8242425" y="3276600"/>
            <a:chExt cx="4990090" cy="3325368"/>
          </a:xfrm>
        </p:grpSpPr>
        <p:pic>
          <p:nvPicPr>
            <p:cNvPr id="5" name="Picture 4">
              <a:extLst>
                <a:ext uri="{FF2B5EF4-FFF2-40B4-BE49-F238E27FC236}">
                  <a16:creationId xmlns:a16="http://schemas.microsoft.com/office/drawing/2014/main" id="{E2FDCFB1-D550-4E43-A9F5-4B0F32D1DE5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42425" y="3276600"/>
              <a:ext cx="4990090" cy="3325368"/>
            </a:xfrm>
            <a:prstGeom prst="rect">
              <a:avLst/>
            </a:prstGeom>
          </p:spPr>
        </p:pic>
        <p:pic>
          <p:nvPicPr>
            <p:cNvPr id="15" name="Picture 14">
              <a:extLst>
                <a:ext uri="{FF2B5EF4-FFF2-40B4-BE49-F238E27FC236}">
                  <a16:creationId xmlns:a16="http://schemas.microsoft.com/office/drawing/2014/main" id="{1C9939D1-DC92-4139-8533-D78490507E85}"/>
                </a:ext>
              </a:extLst>
            </p:cNvPr>
            <p:cNvPicPr>
              <a:picLocks noChangeAspect="1"/>
            </p:cNvPicPr>
            <p:nvPr/>
          </p:nvPicPr>
          <p:blipFill rotWithShape="1">
            <a:blip r:embed="rId10"/>
            <a:srcRect b="25591"/>
            <a:stretch/>
          </p:blipFill>
          <p:spPr>
            <a:xfrm rot="436766">
              <a:off x="10541862" y="4207973"/>
              <a:ext cx="1528712" cy="912687"/>
            </a:xfrm>
            <a:prstGeom prst="rect">
              <a:avLst/>
            </a:prstGeom>
          </p:spPr>
        </p:pic>
      </p:grpSp>
    </p:spTree>
    <p:extLst>
      <p:ext uri="{BB962C8B-B14F-4D97-AF65-F5344CB8AC3E}">
        <p14:creationId xmlns:p14="http://schemas.microsoft.com/office/powerpoint/2010/main" val="2935707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7212E-F7D3-49B2-AEE9-6017AAC78F9A}"/>
              </a:ext>
            </a:extLst>
          </p:cNvPr>
          <p:cNvSpPr>
            <a:spLocks noGrp="1"/>
          </p:cNvSpPr>
          <p:nvPr>
            <p:ph type="title"/>
          </p:nvPr>
        </p:nvSpPr>
        <p:spPr>
          <a:xfrm>
            <a:off x="690880" y="310902"/>
            <a:ext cx="12435840" cy="615553"/>
          </a:xfrm>
        </p:spPr>
        <p:txBody>
          <a:bodyPr/>
          <a:lstStyle/>
          <a:p>
            <a:r>
              <a:rPr lang="en-US" sz="4000" dirty="0">
                <a:solidFill>
                  <a:srgbClr val="2E3192"/>
                </a:solidFill>
                <a:ea typeface="Cambria" panose="02040503050406030204" pitchFamily="18" charset="0"/>
              </a:rPr>
              <a:t>Contract Reporting – Administration Fee</a:t>
            </a:r>
          </a:p>
        </p:txBody>
      </p:sp>
      <p:pic>
        <p:nvPicPr>
          <p:cNvPr id="9" name="Picture 8">
            <a:extLst>
              <a:ext uri="{FF2B5EF4-FFF2-40B4-BE49-F238E27FC236}">
                <a16:creationId xmlns:a16="http://schemas.microsoft.com/office/drawing/2014/main" id="{CA618C98-A541-4D6E-B776-D394C5FB29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sp>
        <p:nvSpPr>
          <p:cNvPr id="8" name="TextBox 7">
            <a:extLst>
              <a:ext uri="{FF2B5EF4-FFF2-40B4-BE49-F238E27FC236}">
                <a16:creationId xmlns:a16="http://schemas.microsoft.com/office/drawing/2014/main" id="{E032B4D9-D2DC-49B4-BF4B-EE562911D482}"/>
              </a:ext>
            </a:extLst>
          </p:cNvPr>
          <p:cNvSpPr txBox="1"/>
          <p:nvPr/>
        </p:nvSpPr>
        <p:spPr>
          <a:xfrm>
            <a:off x="1117600" y="1194137"/>
            <a:ext cx="2579503" cy="1015663"/>
          </a:xfrm>
          <a:prstGeom prst="rect">
            <a:avLst/>
          </a:prstGeom>
          <a:noFill/>
        </p:spPr>
        <p:txBody>
          <a:bodyPr wrap="square" rtlCol="0">
            <a:spAutoFit/>
          </a:bodyPr>
          <a:lstStyle/>
          <a:p>
            <a:pPr>
              <a:spcAft>
                <a:spcPts val="600"/>
              </a:spcAft>
            </a:pPr>
            <a:r>
              <a:rPr lang="en-US" sz="2000" dirty="0"/>
              <a:t>Find your Vendor Code (VC) on the Standard Contract Form.</a:t>
            </a:r>
          </a:p>
        </p:txBody>
      </p:sp>
      <p:pic>
        <p:nvPicPr>
          <p:cNvPr id="6" name="Picture 5">
            <a:extLst>
              <a:ext uri="{FF2B5EF4-FFF2-40B4-BE49-F238E27FC236}">
                <a16:creationId xmlns:a16="http://schemas.microsoft.com/office/drawing/2014/main" id="{5B7F7680-6EF5-4783-B570-9F717212C342}"/>
              </a:ext>
            </a:extLst>
          </p:cNvPr>
          <p:cNvPicPr>
            <a:picLocks noChangeAspect="1"/>
          </p:cNvPicPr>
          <p:nvPr/>
        </p:nvPicPr>
        <p:blipFill>
          <a:blip r:embed="rId4"/>
          <a:stretch>
            <a:fillRect/>
          </a:stretch>
        </p:blipFill>
        <p:spPr>
          <a:xfrm>
            <a:off x="4538932" y="936198"/>
            <a:ext cx="4241739" cy="5900003"/>
          </a:xfrm>
          <a:prstGeom prst="rect">
            <a:avLst/>
          </a:prstGeom>
        </p:spPr>
      </p:pic>
      <p:sp>
        <p:nvSpPr>
          <p:cNvPr id="11" name="TextBox 10">
            <a:extLst>
              <a:ext uri="{FF2B5EF4-FFF2-40B4-BE49-F238E27FC236}">
                <a16:creationId xmlns:a16="http://schemas.microsoft.com/office/drawing/2014/main" id="{8E52AC0C-2259-4EA4-8014-E2AEA5E232A3}"/>
              </a:ext>
            </a:extLst>
          </p:cNvPr>
          <p:cNvSpPr txBox="1"/>
          <p:nvPr/>
        </p:nvSpPr>
        <p:spPr>
          <a:xfrm>
            <a:off x="2032001" y="3790890"/>
            <a:ext cx="1828800" cy="400110"/>
          </a:xfrm>
          <a:prstGeom prst="rect">
            <a:avLst/>
          </a:prstGeom>
          <a:noFill/>
        </p:spPr>
        <p:txBody>
          <a:bodyPr wrap="square" rtlCol="0">
            <a:spAutoFit/>
          </a:bodyPr>
          <a:lstStyle/>
          <a:p>
            <a:pPr>
              <a:spcAft>
                <a:spcPts val="600"/>
              </a:spcAft>
            </a:pPr>
            <a:r>
              <a:rPr lang="en-US" sz="2000" dirty="0"/>
              <a:t>Enter FAC114.</a:t>
            </a:r>
          </a:p>
        </p:txBody>
      </p:sp>
      <p:sp>
        <p:nvSpPr>
          <p:cNvPr id="12" name="TextBox 11">
            <a:extLst>
              <a:ext uri="{FF2B5EF4-FFF2-40B4-BE49-F238E27FC236}">
                <a16:creationId xmlns:a16="http://schemas.microsoft.com/office/drawing/2014/main" id="{F2CFF40D-1E84-45DA-BF08-A986CF6271A2}"/>
              </a:ext>
            </a:extLst>
          </p:cNvPr>
          <p:cNvSpPr txBox="1"/>
          <p:nvPr/>
        </p:nvSpPr>
        <p:spPr>
          <a:xfrm>
            <a:off x="10045226" y="2867561"/>
            <a:ext cx="3081494" cy="1323439"/>
          </a:xfrm>
          <a:prstGeom prst="rect">
            <a:avLst/>
          </a:prstGeom>
          <a:noFill/>
        </p:spPr>
        <p:txBody>
          <a:bodyPr wrap="square" rtlCol="0">
            <a:spAutoFit/>
          </a:bodyPr>
          <a:lstStyle/>
          <a:p>
            <a:pPr>
              <a:spcAft>
                <a:spcPts val="600"/>
              </a:spcAft>
            </a:pPr>
            <a:r>
              <a:rPr lang="en-US" sz="2000" dirty="0"/>
              <a:t>Control Numbers change each quarter. Use the number provided in the Admin Fee reminder email.</a:t>
            </a:r>
          </a:p>
        </p:txBody>
      </p:sp>
      <p:sp>
        <p:nvSpPr>
          <p:cNvPr id="13" name="TextBox 12">
            <a:extLst>
              <a:ext uri="{FF2B5EF4-FFF2-40B4-BE49-F238E27FC236}">
                <a16:creationId xmlns:a16="http://schemas.microsoft.com/office/drawing/2014/main" id="{F7F15DA0-98D7-4E89-9E5D-6271027D30E2}"/>
              </a:ext>
            </a:extLst>
          </p:cNvPr>
          <p:cNvSpPr txBox="1"/>
          <p:nvPr/>
        </p:nvSpPr>
        <p:spPr>
          <a:xfrm>
            <a:off x="10044573" y="6199257"/>
            <a:ext cx="2527774" cy="707886"/>
          </a:xfrm>
          <a:prstGeom prst="rect">
            <a:avLst/>
          </a:prstGeom>
          <a:noFill/>
        </p:spPr>
        <p:txBody>
          <a:bodyPr wrap="square" rtlCol="0">
            <a:spAutoFit/>
          </a:bodyPr>
          <a:lstStyle/>
          <a:p>
            <a:pPr>
              <a:spcAft>
                <a:spcPts val="600"/>
              </a:spcAft>
            </a:pPr>
            <a:r>
              <a:rPr lang="en-US" sz="2000" dirty="0"/>
              <a:t>Calculate 1% of the Total Payments.</a:t>
            </a:r>
          </a:p>
        </p:txBody>
      </p:sp>
      <p:cxnSp>
        <p:nvCxnSpPr>
          <p:cNvPr id="10" name="Straight Arrow Connector 9">
            <a:extLst>
              <a:ext uri="{FF2B5EF4-FFF2-40B4-BE49-F238E27FC236}">
                <a16:creationId xmlns:a16="http://schemas.microsoft.com/office/drawing/2014/main" id="{BCB4258A-802B-4C92-B3FD-8FCBEEF2C844}"/>
              </a:ext>
            </a:extLst>
          </p:cNvPr>
          <p:cNvCxnSpPr/>
          <p:nvPr/>
        </p:nvCxnSpPr>
        <p:spPr>
          <a:xfrm>
            <a:off x="3638634" y="1676400"/>
            <a:ext cx="900298"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ED23849-1FE7-4B4B-8DB2-7100296745F8}"/>
              </a:ext>
            </a:extLst>
          </p:cNvPr>
          <p:cNvCxnSpPr/>
          <p:nvPr/>
        </p:nvCxnSpPr>
        <p:spPr>
          <a:xfrm>
            <a:off x="3632200" y="3962400"/>
            <a:ext cx="900298"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3AD90DF-64F7-4A59-B5A8-9B7A04C43780}"/>
              </a:ext>
            </a:extLst>
          </p:cNvPr>
          <p:cNvCxnSpPr>
            <a:cxnSpLocks/>
          </p:cNvCxnSpPr>
          <p:nvPr/>
        </p:nvCxnSpPr>
        <p:spPr>
          <a:xfrm flipH="1">
            <a:off x="8869775" y="3429000"/>
            <a:ext cx="1080902"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AA084FE-11A4-46F4-A59F-2BAF8A29F529}"/>
              </a:ext>
            </a:extLst>
          </p:cNvPr>
          <p:cNvCxnSpPr>
            <a:cxnSpLocks/>
          </p:cNvCxnSpPr>
          <p:nvPr/>
        </p:nvCxnSpPr>
        <p:spPr>
          <a:xfrm flipH="1">
            <a:off x="8869775" y="6553200"/>
            <a:ext cx="1080902"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49657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7212E-F7D3-49B2-AEE9-6017AAC78F9A}"/>
              </a:ext>
            </a:extLst>
          </p:cNvPr>
          <p:cNvSpPr>
            <a:spLocks noGrp="1"/>
          </p:cNvSpPr>
          <p:nvPr>
            <p:ph type="title"/>
          </p:nvPr>
        </p:nvSpPr>
        <p:spPr>
          <a:xfrm>
            <a:off x="690880" y="310902"/>
            <a:ext cx="12435840" cy="615553"/>
          </a:xfrm>
        </p:spPr>
        <p:txBody>
          <a:bodyPr/>
          <a:lstStyle/>
          <a:p>
            <a:r>
              <a:rPr lang="en-US" sz="4000" dirty="0">
                <a:solidFill>
                  <a:srgbClr val="2E3192"/>
                </a:solidFill>
                <a:ea typeface="Cambria" panose="02040503050406030204" pitchFamily="18" charset="0"/>
              </a:rPr>
              <a:t>Environmentally Preferable Products (EPP)</a:t>
            </a:r>
          </a:p>
        </p:txBody>
      </p:sp>
      <p:pic>
        <p:nvPicPr>
          <p:cNvPr id="9" name="Picture 8">
            <a:extLst>
              <a:ext uri="{FF2B5EF4-FFF2-40B4-BE49-F238E27FC236}">
                <a16:creationId xmlns:a16="http://schemas.microsoft.com/office/drawing/2014/main" id="{CA618C98-A541-4D6E-B776-D394C5FB29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pic>
        <p:nvPicPr>
          <p:cNvPr id="4" name="Picture 3" descr="A close - up of a logo&#10;&#10;Description automatically generated with low confidence">
            <a:extLst>
              <a:ext uri="{FF2B5EF4-FFF2-40B4-BE49-F238E27FC236}">
                <a16:creationId xmlns:a16="http://schemas.microsoft.com/office/drawing/2014/main" id="{889FF721-0D22-4879-AA19-31F0B4E9E5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40967" y="5184398"/>
            <a:ext cx="4902200" cy="1608931"/>
          </a:xfrm>
          <a:prstGeom prst="rect">
            <a:avLst/>
          </a:prstGeom>
        </p:spPr>
      </p:pic>
      <p:sp>
        <p:nvSpPr>
          <p:cNvPr id="7" name="TextBox 6">
            <a:extLst>
              <a:ext uri="{FF2B5EF4-FFF2-40B4-BE49-F238E27FC236}">
                <a16:creationId xmlns:a16="http://schemas.microsoft.com/office/drawing/2014/main" id="{8D49BF60-A234-476F-A540-23DE41208240}"/>
              </a:ext>
            </a:extLst>
          </p:cNvPr>
          <p:cNvSpPr txBox="1"/>
          <p:nvPr/>
        </p:nvSpPr>
        <p:spPr>
          <a:xfrm>
            <a:off x="1439421" y="1660356"/>
            <a:ext cx="10853420" cy="3524042"/>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sz="2200" dirty="0"/>
              <a:t>Provide EPP sales data as part of your VRM reporting, per the contract template;</a:t>
            </a:r>
          </a:p>
          <a:p>
            <a:pPr marL="457200" indent="-457200">
              <a:spcAft>
                <a:spcPts val="600"/>
              </a:spcAft>
              <a:buFont typeface="Arial" panose="020B0604020202020204" pitchFamily="34" charset="0"/>
              <a:buChar char="•"/>
            </a:pPr>
            <a:r>
              <a:rPr lang="en-US" sz="2200" dirty="0"/>
              <a:t>Be familiar with OSD’s </a:t>
            </a:r>
            <a:r>
              <a:rPr lang="en-US" sz="2200" dirty="0">
                <a:solidFill>
                  <a:schemeClr val="bg1">
                    <a:lumMod val="50000"/>
                  </a:schemeClr>
                </a:solidFill>
                <a:hlinkClick r:id="rId5"/>
              </a:rPr>
              <a:t>Environmentally Preferable Products and Services Guide</a:t>
            </a:r>
            <a:r>
              <a:rPr lang="en-US" sz="2200" dirty="0">
                <a:solidFill>
                  <a:schemeClr val="bg1">
                    <a:lumMod val="50000"/>
                  </a:schemeClr>
                </a:solidFill>
              </a:rPr>
              <a:t>;</a:t>
            </a:r>
          </a:p>
          <a:p>
            <a:pPr marL="457200" indent="-457200">
              <a:spcAft>
                <a:spcPts val="600"/>
              </a:spcAft>
              <a:buFont typeface="Arial" panose="020B0604020202020204" pitchFamily="34" charset="0"/>
              <a:buChar char="•"/>
            </a:pPr>
            <a:r>
              <a:rPr lang="en-US" sz="2200" dirty="0"/>
              <a:t>Market your EPP products and services;</a:t>
            </a:r>
          </a:p>
          <a:p>
            <a:pPr marL="457200" indent="-457200">
              <a:spcAft>
                <a:spcPts val="600"/>
              </a:spcAft>
              <a:buFont typeface="Arial" panose="020B0604020202020204" pitchFamily="34" charset="0"/>
              <a:buChar char="•"/>
            </a:pPr>
            <a:r>
              <a:rPr lang="en-US" sz="2200" dirty="0"/>
              <a:t>Contact OSD about EPPs requested by buyers that fit within the contract scope that you would like to add to your contract offerings during specified time in the RFR;</a:t>
            </a:r>
          </a:p>
          <a:p>
            <a:pPr marL="457200" indent="-457200">
              <a:spcAft>
                <a:spcPts val="600"/>
              </a:spcAft>
              <a:buFont typeface="Arial" panose="020B0604020202020204" pitchFamily="34" charset="0"/>
              <a:buChar char="•"/>
            </a:pPr>
            <a:r>
              <a:rPr lang="en-US" sz="2200" dirty="0"/>
              <a:t>Institute policies that reduce your business’ environmental footprint.</a:t>
            </a:r>
          </a:p>
          <a:p>
            <a:pPr marL="457200" indent="-457200">
              <a:spcAft>
                <a:spcPts val="600"/>
              </a:spcAft>
              <a:buFont typeface="Arial" panose="020B0604020202020204" pitchFamily="34" charset="0"/>
              <a:buChar char="•"/>
            </a:pPr>
            <a:r>
              <a:rPr lang="en-US" sz="2200" dirty="0"/>
              <a:t>All services as part of this contract are required to meet the service specifications found in </a:t>
            </a:r>
            <a:r>
              <a:rPr lang="en-US" sz="2200" dirty="0">
                <a:hlinkClick r:id="rId6">
                  <a:extLst>
                    <a:ext uri="{A12FA001-AC4F-418D-AE19-62706E023703}">
                      <ahyp:hlinkClr xmlns:ahyp="http://schemas.microsoft.com/office/drawing/2018/hyperlinkcolor" val="tx"/>
                    </a:ext>
                  </a:extLst>
                </a:hlinkClick>
              </a:rPr>
              <a:t>Appendix 4</a:t>
            </a:r>
            <a:r>
              <a:rPr lang="en-US" sz="2200" dirty="0"/>
              <a:t>: Service Specifications of the FAC114 RFR. Please refer to that document for additional guidance.</a:t>
            </a:r>
          </a:p>
        </p:txBody>
      </p:sp>
    </p:spTree>
    <p:extLst>
      <p:ext uri="{BB962C8B-B14F-4D97-AF65-F5344CB8AC3E}">
        <p14:creationId xmlns:p14="http://schemas.microsoft.com/office/powerpoint/2010/main" val="2816393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C4652-BCF2-4B9B-9F1A-B9654FE2F96E}"/>
              </a:ext>
            </a:extLst>
          </p:cNvPr>
          <p:cNvSpPr>
            <a:spLocks noGrp="1"/>
          </p:cNvSpPr>
          <p:nvPr>
            <p:ph type="title"/>
          </p:nvPr>
        </p:nvSpPr>
        <p:spPr>
          <a:xfrm>
            <a:off x="690880" y="616545"/>
            <a:ext cx="12435840" cy="553998"/>
          </a:xfrm>
        </p:spPr>
        <p:txBody>
          <a:bodyPr/>
          <a:lstStyle/>
          <a:p>
            <a:r>
              <a:rPr lang="en-US" sz="3600" dirty="0">
                <a:solidFill>
                  <a:srgbClr val="2E3192"/>
                </a:solidFill>
                <a:ea typeface="Cambria" panose="02040503050406030204" pitchFamily="18" charset="0"/>
              </a:rPr>
              <a:t>Environmentally Preferable Products (EPP) Continued</a:t>
            </a:r>
          </a:p>
        </p:txBody>
      </p:sp>
      <p:sp>
        <p:nvSpPr>
          <p:cNvPr id="4" name="TextBox 3">
            <a:extLst>
              <a:ext uri="{FF2B5EF4-FFF2-40B4-BE49-F238E27FC236}">
                <a16:creationId xmlns:a16="http://schemas.microsoft.com/office/drawing/2014/main" id="{A4A68374-A081-4938-ACA5-9B5A35C6EB77}"/>
              </a:ext>
            </a:extLst>
          </p:cNvPr>
          <p:cNvSpPr txBox="1"/>
          <p:nvPr/>
        </p:nvSpPr>
        <p:spPr>
          <a:xfrm>
            <a:off x="934720" y="1524000"/>
            <a:ext cx="12192000" cy="4893647"/>
          </a:xfrm>
          <a:prstGeom prst="rect">
            <a:avLst/>
          </a:prstGeom>
          <a:noFill/>
        </p:spPr>
        <p:txBody>
          <a:bodyPr wrap="square" rtlCol="0">
            <a:spAutoFit/>
          </a:bodyPr>
          <a:lstStyle/>
          <a:p>
            <a:r>
              <a:rPr lang="en-US" sz="2400" b="1" dirty="0">
                <a:cs typeface="Times New Roman" panose="02020603050405020304" pitchFamily="18" charset="0"/>
              </a:rPr>
              <a:t>Cleaning Chemicals Training</a:t>
            </a:r>
          </a:p>
          <a:p>
            <a:pPr marL="800100" lvl="1" indent="-342900">
              <a:spcAft>
                <a:spcPts val="600"/>
              </a:spcAft>
              <a:buFont typeface="Arial" panose="020B0604020202020204" pitchFamily="34" charset="0"/>
              <a:buChar char="•"/>
            </a:pPr>
            <a:r>
              <a:rPr lang="en-US" sz="2000" dirty="0">
                <a:cs typeface="Times New Roman" panose="02020603050405020304" pitchFamily="18" charset="0"/>
              </a:rPr>
              <a:t>Vendor staff must be trained in the proper handling of chemicals, proper use and maintenance of cleaning equipment, and proper cleaning procedures.</a:t>
            </a:r>
          </a:p>
          <a:p>
            <a:pPr marL="800100" lvl="1" indent="-342900">
              <a:spcAft>
                <a:spcPts val="600"/>
              </a:spcAft>
              <a:buFont typeface="Arial" panose="020B0604020202020204" pitchFamily="34" charset="0"/>
              <a:buChar char="•"/>
            </a:pPr>
            <a:r>
              <a:rPr lang="en-US" sz="2000" dirty="0">
                <a:cs typeface="Times New Roman" panose="02020603050405020304" pitchFamily="18" charset="0"/>
              </a:rPr>
              <a:t>Such personnel must be familiar and experienced with product use, standard operating procedures, the proper sequencing of cleaning steps, and the proper use of personal protective equipment. </a:t>
            </a:r>
          </a:p>
          <a:p>
            <a:pPr marL="800100" lvl="1" indent="-342900">
              <a:spcAft>
                <a:spcPts val="600"/>
              </a:spcAft>
              <a:buFont typeface="Arial" panose="020B0604020202020204" pitchFamily="34" charset="0"/>
              <a:buChar char="•"/>
            </a:pPr>
            <a:r>
              <a:rPr lang="en-US" sz="2000" dirty="0">
                <a:cs typeface="Times New Roman" panose="02020603050405020304" pitchFamily="18" charset="0"/>
              </a:rPr>
              <a:t>Vendors and their staff must agree to attend training sessions as required, at a minimum annually,  on green cleaning products to ensure that all staff are well versed on the proper use of these products, as well as new products and equipment that are introduced throughout the contract term.</a:t>
            </a:r>
          </a:p>
          <a:p>
            <a:endParaRPr lang="en-US" sz="2400" b="1" dirty="0">
              <a:cs typeface="Times New Roman" panose="02020603050405020304" pitchFamily="18" charset="0"/>
            </a:endParaRPr>
          </a:p>
          <a:p>
            <a:r>
              <a:rPr lang="en-US" sz="2400" b="1" dirty="0">
                <a:cs typeface="Times New Roman" panose="02020603050405020304" pitchFamily="18" charset="0"/>
              </a:rPr>
              <a:t>Waste Materials Used During Cleaning</a:t>
            </a:r>
          </a:p>
          <a:p>
            <a:pPr marL="800100" lvl="1" indent="-342900">
              <a:spcAft>
                <a:spcPts val="600"/>
              </a:spcAft>
              <a:buFont typeface="Arial" panose="020B0604020202020204" pitchFamily="34" charset="0"/>
              <a:buChar char="•"/>
            </a:pPr>
            <a:r>
              <a:rPr lang="en-US" sz="2000" dirty="0">
                <a:cs typeface="Times New Roman" panose="02020603050405020304" pitchFamily="18" charset="0"/>
              </a:rPr>
              <a:t>Disposal of trash and any waste materials used while conducting the janitorial cleaning process is the sole responsibility of the vendor and should be in compliance with the Massachusetts Waste Disposal Ban Requirements. </a:t>
            </a:r>
          </a:p>
          <a:p>
            <a:pPr marL="800100" lvl="2" indent="-342900">
              <a:spcAft>
                <a:spcPts val="600"/>
              </a:spcAft>
              <a:buFont typeface="Arial" panose="020B0604020202020204" pitchFamily="34" charset="0"/>
              <a:buChar char="•"/>
            </a:pPr>
            <a:r>
              <a:rPr lang="en-US" sz="2000" dirty="0">
                <a:cs typeface="Times New Roman" panose="02020603050405020304" pitchFamily="18" charset="0"/>
              </a:rPr>
              <a:t>No extra surcharges or fees related to waste disposal will be allowed to be incurred by the eligible entity.</a:t>
            </a:r>
          </a:p>
        </p:txBody>
      </p:sp>
    </p:spTree>
    <p:extLst>
      <p:ext uri="{BB962C8B-B14F-4D97-AF65-F5344CB8AC3E}">
        <p14:creationId xmlns:p14="http://schemas.microsoft.com/office/powerpoint/2010/main" val="3813621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7212E-F7D3-49B2-AEE9-6017AAC78F9A}"/>
              </a:ext>
            </a:extLst>
          </p:cNvPr>
          <p:cNvSpPr>
            <a:spLocks noGrp="1"/>
          </p:cNvSpPr>
          <p:nvPr>
            <p:ph type="title"/>
          </p:nvPr>
        </p:nvSpPr>
        <p:spPr>
          <a:xfrm>
            <a:off x="690880" y="310902"/>
            <a:ext cx="12435840" cy="615553"/>
          </a:xfrm>
        </p:spPr>
        <p:txBody>
          <a:bodyPr/>
          <a:lstStyle/>
          <a:p>
            <a:r>
              <a:rPr lang="en-US" sz="4000" dirty="0">
                <a:solidFill>
                  <a:srgbClr val="2E3192"/>
                </a:solidFill>
                <a:ea typeface="Cambria" panose="02040503050406030204" pitchFamily="18" charset="0"/>
              </a:rPr>
              <a:t>Business Updates</a:t>
            </a:r>
          </a:p>
        </p:txBody>
      </p:sp>
      <p:pic>
        <p:nvPicPr>
          <p:cNvPr id="9" name="Picture 8">
            <a:extLst>
              <a:ext uri="{FF2B5EF4-FFF2-40B4-BE49-F238E27FC236}">
                <a16:creationId xmlns:a16="http://schemas.microsoft.com/office/drawing/2014/main" id="{CA618C98-A541-4D6E-B776-D394C5FB29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sp>
        <p:nvSpPr>
          <p:cNvPr id="8" name="TextBox 7">
            <a:extLst>
              <a:ext uri="{FF2B5EF4-FFF2-40B4-BE49-F238E27FC236}">
                <a16:creationId xmlns:a16="http://schemas.microsoft.com/office/drawing/2014/main" id="{E032B4D9-D2DC-49B4-BF4B-EE562911D482}"/>
              </a:ext>
            </a:extLst>
          </p:cNvPr>
          <p:cNvSpPr txBox="1"/>
          <p:nvPr/>
        </p:nvSpPr>
        <p:spPr>
          <a:xfrm>
            <a:off x="1346200" y="1626319"/>
            <a:ext cx="10363200" cy="2539157"/>
          </a:xfrm>
          <a:prstGeom prst="rect">
            <a:avLst/>
          </a:prstGeom>
          <a:noFill/>
        </p:spPr>
        <p:txBody>
          <a:bodyPr wrap="square" rtlCol="0">
            <a:spAutoFit/>
          </a:bodyPr>
          <a:lstStyle/>
          <a:p>
            <a:pPr>
              <a:spcAft>
                <a:spcPts val="600"/>
              </a:spcAft>
            </a:pPr>
            <a:r>
              <a:rPr lang="en-US" sz="2200" dirty="0"/>
              <a:t>Keep OSD informed about changes to your business. These include: </a:t>
            </a:r>
          </a:p>
          <a:p>
            <a:pPr marL="966788" indent="-457200">
              <a:buFont typeface="Arial" panose="020B0604020202020204" pitchFamily="34" charset="0"/>
              <a:buChar char="•"/>
            </a:pPr>
            <a:r>
              <a:rPr lang="en-US" sz="2200" dirty="0"/>
              <a:t>Business Contract Manager information</a:t>
            </a:r>
          </a:p>
          <a:p>
            <a:pPr marL="966788" indent="-457200">
              <a:buFont typeface="Arial" panose="020B0604020202020204" pitchFamily="34" charset="0"/>
              <a:buChar char="•"/>
            </a:pPr>
            <a:r>
              <a:rPr lang="en-US" sz="2200" dirty="0"/>
              <a:t>Individuals reporting quarterly Sales Data or Administration Fees</a:t>
            </a:r>
          </a:p>
          <a:p>
            <a:pPr marL="966788" indent="-457200">
              <a:buFont typeface="Arial" panose="020B0604020202020204" pitchFamily="34" charset="0"/>
              <a:buChar char="•"/>
            </a:pPr>
            <a:r>
              <a:rPr lang="en-US" sz="2200" dirty="0"/>
              <a:t>Office location/remittance address</a:t>
            </a:r>
          </a:p>
          <a:p>
            <a:pPr marL="966788" indent="-457200">
              <a:buFont typeface="Arial" panose="020B0604020202020204" pitchFamily="34" charset="0"/>
              <a:buChar char="•"/>
            </a:pPr>
            <a:r>
              <a:rPr lang="en-US" sz="2200" dirty="0"/>
              <a:t>EFT account information</a:t>
            </a:r>
          </a:p>
          <a:p>
            <a:pPr marL="966788" indent="-457200">
              <a:buFont typeface="Arial" panose="020B0604020202020204" pitchFamily="34" charset="0"/>
              <a:buChar char="•"/>
            </a:pPr>
            <a:r>
              <a:rPr lang="en-US" sz="2200" dirty="0"/>
              <a:t>Company name or Tax ID number</a:t>
            </a:r>
          </a:p>
          <a:p>
            <a:pPr marL="966788" indent="-457200">
              <a:buFont typeface="Arial" panose="020B0604020202020204" pitchFamily="34" charset="0"/>
              <a:buChar char="•"/>
            </a:pPr>
            <a:r>
              <a:rPr lang="en-US" sz="2200" dirty="0"/>
              <a:t>Additions/deletions to Signatory Authorities.</a:t>
            </a:r>
          </a:p>
        </p:txBody>
      </p:sp>
      <p:sp>
        <p:nvSpPr>
          <p:cNvPr id="7" name="TextBox 6">
            <a:extLst>
              <a:ext uri="{FF2B5EF4-FFF2-40B4-BE49-F238E27FC236}">
                <a16:creationId xmlns:a16="http://schemas.microsoft.com/office/drawing/2014/main" id="{CEC560D8-A54E-4ACB-A861-8E93304B608F}"/>
              </a:ext>
            </a:extLst>
          </p:cNvPr>
          <p:cNvSpPr txBox="1"/>
          <p:nvPr/>
        </p:nvSpPr>
        <p:spPr>
          <a:xfrm>
            <a:off x="2108200" y="5088917"/>
            <a:ext cx="5562600" cy="769441"/>
          </a:xfrm>
          <a:prstGeom prst="rect">
            <a:avLst/>
          </a:prstGeom>
          <a:noFill/>
        </p:spPr>
        <p:txBody>
          <a:bodyPr wrap="square" rtlCol="0">
            <a:spAutoFit/>
          </a:bodyPr>
          <a:lstStyle/>
          <a:p>
            <a:pPr>
              <a:spcAft>
                <a:spcPts val="600"/>
              </a:spcAft>
            </a:pPr>
            <a:r>
              <a:rPr lang="en-US" sz="2200" dirty="0"/>
              <a:t>Guidance is published on the </a:t>
            </a:r>
            <a:r>
              <a:rPr lang="en-US" sz="2200" i="1" dirty="0">
                <a:solidFill>
                  <a:schemeClr val="bg1">
                    <a:lumMod val="50000"/>
                  </a:schemeClr>
                </a:solidFill>
                <a:hlinkClick r:id="rId4"/>
              </a:rPr>
              <a:t>Keep Your Company’s Information Current</a:t>
            </a:r>
            <a:r>
              <a:rPr lang="en-US" sz="2200" dirty="0">
                <a:solidFill>
                  <a:schemeClr val="bg1">
                    <a:lumMod val="50000"/>
                  </a:schemeClr>
                </a:solidFill>
              </a:rPr>
              <a:t> </a:t>
            </a:r>
            <a:r>
              <a:rPr lang="en-US" sz="2200" dirty="0"/>
              <a:t>webpage.</a:t>
            </a:r>
          </a:p>
        </p:txBody>
      </p:sp>
      <p:pic>
        <p:nvPicPr>
          <p:cNvPr id="5" name="Picture 4" descr="A picture containing text, stationary&#10;&#10;Description automatically generated">
            <a:extLst>
              <a:ext uri="{FF2B5EF4-FFF2-40B4-BE49-F238E27FC236}">
                <a16:creationId xmlns:a16="http://schemas.microsoft.com/office/drawing/2014/main" id="{688DB174-829C-418D-8ADE-F62E0399BD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16454" y="3329624"/>
            <a:ext cx="4619435" cy="3071432"/>
          </a:xfrm>
          <a:prstGeom prst="rect">
            <a:avLst/>
          </a:prstGeom>
        </p:spPr>
      </p:pic>
    </p:spTree>
    <p:extLst>
      <p:ext uri="{BB962C8B-B14F-4D97-AF65-F5344CB8AC3E}">
        <p14:creationId xmlns:p14="http://schemas.microsoft.com/office/powerpoint/2010/main" val="1093850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7212E-F7D3-49B2-AEE9-6017AAC78F9A}"/>
              </a:ext>
            </a:extLst>
          </p:cNvPr>
          <p:cNvSpPr>
            <a:spLocks noGrp="1"/>
          </p:cNvSpPr>
          <p:nvPr>
            <p:ph type="title"/>
          </p:nvPr>
        </p:nvSpPr>
        <p:spPr>
          <a:xfrm>
            <a:off x="690880" y="310902"/>
            <a:ext cx="12435840" cy="615553"/>
          </a:xfrm>
        </p:spPr>
        <p:txBody>
          <a:bodyPr/>
          <a:lstStyle/>
          <a:p>
            <a:r>
              <a:rPr lang="en-US" sz="4000" dirty="0">
                <a:solidFill>
                  <a:srgbClr val="2E3192"/>
                </a:solidFill>
                <a:ea typeface="Cambria" panose="02040503050406030204" pitchFamily="18" charset="0"/>
              </a:rPr>
              <a:t>Webinar Logistics</a:t>
            </a:r>
          </a:p>
        </p:txBody>
      </p:sp>
      <p:pic>
        <p:nvPicPr>
          <p:cNvPr id="9" name="Picture 8">
            <a:extLst>
              <a:ext uri="{FF2B5EF4-FFF2-40B4-BE49-F238E27FC236}">
                <a16:creationId xmlns:a16="http://schemas.microsoft.com/office/drawing/2014/main" id="{CA618C98-A541-4D6E-B776-D394C5FB29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sp>
        <p:nvSpPr>
          <p:cNvPr id="5" name="Subtitle 2">
            <a:extLst>
              <a:ext uri="{FF2B5EF4-FFF2-40B4-BE49-F238E27FC236}">
                <a16:creationId xmlns:a16="http://schemas.microsoft.com/office/drawing/2014/main" id="{D79C5A60-6392-475E-AB4D-AD22F9E3CC7A}"/>
              </a:ext>
            </a:extLst>
          </p:cNvPr>
          <p:cNvSpPr txBox="1">
            <a:spLocks/>
          </p:cNvSpPr>
          <p:nvPr/>
        </p:nvSpPr>
        <p:spPr>
          <a:xfrm>
            <a:off x="1346200" y="1938945"/>
            <a:ext cx="11125200" cy="3276599"/>
          </a:xfrm>
          <a:prstGeom prst="rect">
            <a:avLst/>
          </a:prstGeom>
        </p:spPr>
        <p:txBody>
          <a:bodyPr>
            <a:normAutofit/>
          </a:bodyPr>
          <a:lstStyle>
            <a:lvl1pPr marL="0">
              <a:defRPr>
                <a:latin typeface="+mn-lt"/>
                <a:ea typeface="+mn-ea"/>
                <a:cs typeface="+mn-cs"/>
              </a:defRPr>
            </a:lvl1pPr>
            <a:lvl2pPr marL="575758">
              <a:defRPr>
                <a:latin typeface="+mn-lt"/>
                <a:ea typeface="+mn-ea"/>
                <a:cs typeface="+mn-cs"/>
              </a:defRPr>
            </a:lvl2pPr>
            <a:lvl3pPr marL="1151515">
              <a:defRPr>
                <a:latin typeface="+mn-lt"/>
                <a:ea typeface="+mn-ea"/>
                <a:cs typeface="+mn-cs"/>
              </a:defRPr>
            </a:lvl3pPr>
            <a:lvl4pPr marL="1727274">
              <a:defRPr>
                <a:latin typeface="+mn-lt"/>
                <a:ea typeface="+mn-ea"/>
                <a:cs typeface="+mn-cs"/>
              </a:defRPr>
            </a:lvl4pPr>
            <a:lvl5pPr marL="2303032">
              <a:defRPr>
                <a:latin typeface="+mn-lt"/>
                <a:ea typeface="+mn-ea"/>
                <a:cs typeface="+mn-cs"/>
              </a:defRPr>
            </a:lvl5pPr>
            <a:lvl6pPr marL="2878789">
              <a:defRPr>
                <a:latin typeface="+mn-lt"/>
                <a:ea typeface="+mn-ea"/>
                <a:cs typeface="+mn-cs"/>
              </a:defRPr>
            </a:lvl6pPr>
            <a:lvl7pPr marL="3454547">
              <a:defRPr>
                <a:latin typeface="+mn-lt"/>
                <a:ea typeface="+mn-ea"/>
                <a:cs typeface="+mn-cs"/>
              </a:defRPr>
            </a:lvl7pPr>
            <a:lvl8pPr marL="4030305">
              <a:defRPr>
                <a:latin typeface="+mn-lt"/>
                <a:ea typeface="+mn-ea"/>
                <a:cs typeface="+mn-cs"/>
              </a:defRPr>
            </a:lvl8pPr>
            <a:lvl9pPr marL="4606062">
              <a:defRPr>
                <a:latin typeface="+mn-lt"/>
                <a:ea typeface="+mn-ea"/>
                <a:cs typeface="+mn-cs"/>
              </a:defRPr>
            </a:lvl9pPr>
          </a:lstStyle>
          <a:p>
            <a:pPr marL="457200" indent="-457200">
              <a:lnSpc>
                <a:spcPct val="110000"/>
              </a:lnSpc>
              <a:spcAft>
                <a:spcPts val="1200"/>
              </a:spcAft>
              <a:buFont typeface="Arial" panose="020B0604020202020204" pitchFamily="34" charset="0"/>
              <a:buChar char="•"/>
            </a:pPr>
            <a:r>
              <a:rPr lang="en-US" sz="2000" kern="0" dirty="0">
                <a:latin typeface="Calibri"/>
                <a:cs typeface="Calibri"/>
              </a:rPr>
              <a:t>Today’s presentation is being recorded.</a:t>
            </a:r>
          </a:p>
          <a:p>
            <a:pPr marL="457200" indent="-457200">
              <a:lnSpc>
                <a:spcPct val="110000"/>
              </a:lnSpc>
              <a:spcAft>
                <a:spcPts val="1200"/>
              </a:spcAft>
              <a:buFont typeface="Arial" panose="020B0604020202020204" pitchFamily="34" charset="0"/>
              <a:buChar char="•"/>
            </a:pPr>
            <a:r>
              <a:rPr lang="en-US" sz="2000" b="1" kern="0" dirty="0">
                <a:latin typeface="Calibri"/>
                <a:cs typeface="Calibri"/>
              </a:rPr>
              <a:t>Please keep webcams off and audio on mute.</a:t>
            </a:r>
            <a:endParaRPr lang="en-US" sz="2000" kern="0" dirty="0">
              <a:latin typeface="Calibri"/>
              <a:cs typeface="Calibri"/>
            </a:endParaRPr>
          </a:p>
          <a:p>
            <a:pPr marL="457200" indent="-457200">
              <a:lnSpc>
                <a:spcPct val="110000"/>
              </a:lnSpc>
              <a:spcAft>
                <a:spcPts val="1200"/>
              </a:spcAft>
              <a:buFont typeface="Arial" panose="020B0604020202020204" pitchFamily="34" charset="0"/>
              <a:buChar char="•"/>
            </a:pPr>
            <a:r>
              <a:rPr lang="en-US" sz="2000" kern="0" dirty="0">
                <a:latin typeface="Calibri"/>
                <a:cs typeface="Calibri"/>
              </a:rPr>
              <a:t>Submit questions via the Chat feature. </a:t>
            </a:r>
          </a:p>
          <a:p>
            <a:pPr marL="457200" indent="-457200">
              <a:lnSpc>
                <a:spcPct val="110000"/>
              </a:lnSpc>
              <a:spcAft>
                <a:spcPts val="1200"/>
              </a:spcAft>
              <a:buFont typeface="Arial" panose="020B0604020202020204" pitchFamily="34" charset="0"/>
              <a:buChar char="•"/>
            </a:pPr>
            <a:r>
              <a:rPr lang="en-US" sz="2000" kern="0" dirty="0">
                <a:latin typeface="Calibri"/>
                <a:cs typeface="Calibri"/>
              </a:rPr>
              <a:t>We will forward a copy of this presentation and a link to today’s recording to all attendees.</a:t>
            </a:r>
            <a:endParaRPr lang="en-US" sz="2000" kern="0" dirty="0">
              <a:highlight>
                <a:srgbClr val="FFFF00"/>
              </a:highlight>
            </a:endParaRPr>
          </a:p>
        </p:txBody>
      </p:sp>
      <p:pic>
        <p:nvPicPr>
          <p:cNvPr id="4" name="Picture 3" descr="Icon&#10;&#10;Description automatically generated">
            <a:extLst>
              <a:ext uri="{FF2B5EF4-FFF2-40B4-BE49-F238E27FC236}">
                <a16:creationId xmlns:a16="http://schemas.microsoft.com/office/drawing/2014/main" id="{7D4B0F32-8373-4B62-9965-4789547640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7400" y="4929005"/>
            <a:ext cx="4998720" cy="1684253"/>
          </a:xfrm>
          <a:prstGeom prst="rect">
            <a:avLst/>
          </a:prstGeom>
        </p:spPr>
      </p:pic>
    </p:spTree>
    <p:extLst>
      <p:ext uri="{BB962C8B-B14F-4D97-AF65-F5344CB8AC3E}">
        <p14:creationId xmlns:p14="http://schemas.microsoft.com/office/powerpoint/2010/main" val="370032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itting at a table using a computer&#10;&#10;Description automatically generated">
            <a:extLst>
              <a:ext uri="{FF2B5EF4-FFF2-40B4-BE49-F238E27FC236}">
                <a16:creationId xmlns:a16="http://schemas.microsoft.com/office/drawing/2014/main" id="{D633619A-B939-493A-8432-191124C29B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13106" y="3200400"/>
            <a:ext cx="5829894" cy="3884352"/>
          </a:xfrm>
          <a:prstGeom prst="rect">
            <a:avLst/>
          </a:prstGeom>
        </p:spPr>
      </p:pic>
      <p:sp>
        <p:nvSpPr>
          <p:cNvPr id="2" name="Title 1">
            <a:extLst>
              <a:ext uri="{FF2B5EF4-FFF2-40B4-BE49-F238E27FC236}">
                <a16:creationId xmlns:a16="http://schemas.microsoft.com/office/drawing/2014/main" id="{D4A7212E-F7D3-49B2-AEE9-6017AAC78F9A}"/>
              </a:ext>
            </a:extLst>
          </p:cNvPr>
          <p:cNvSpPr>
            <a:spLocks noGrp="1"/>
          </p:cNvSpPr>
          <p:nvPr>
            <p:ph type="title"/>
          </p:nvPr>
        </p:nvSpPr>
        <p:spPr>
          <a:xfrm>
            <a:off x="690880" y="310902"/>
            <a:ext cx="12435840" cy="615553"/>
          </a:xfrm>
        </p:spPr>
        <p:txBody>
          <a:bodyPr/>
          <a:lstStyle/>
          <a:p>
            <a:r>
              <a:rPr lang="en-US" sz="4000" dirty="0">
                <a:solidFill>
                  <a:srgbClr val="2E3192"/>
                </a:solidFill>
                <a:ea typeface="Cambria" panose="02040503050406030204" pitchFamily="18" charset="0"/>
              </a:rPr>
              <a:t>Training</a:t>
            </a:r>
          </a:p>
        </p:txBody>
      </p:sp>
      <p:pic>
        <p:nvPicPr>
          <p:cNvPr id="9" name="Picture 8">
            <a:extLst>
              <a:ext uri="{FF2B5EF4-FFF2-40B4-BE49-F238E27FC236}">
                <a16:creationId xmlns:a16="http://schemas.microsoft.com/office/drawing/2014/main" id="{CA618C98-A541-4D6E-B776-D394C5FB29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sp>
        <p:nvSpPr>
          <p:cNvPr id="8" name="TextBox 7">
            <a:extLst>
              <a:ext uri="{FF2B5EF4-FFF2-40B4-BE49-F238E27FC236}">
                <a16:creationId xmlns:a16="http://schemas.microsoft.com/office/drawing/2014/main" id="{E032B4D9-D2DC-49B4-BF4B-EE562911D482}"/>
              </a:ext>
            </a:extLst>
          </p:cNvPr>
          <p:cNvSpPr txBox="1"/>
          <p:nvPr/>
        </p:nvSpPr>
        <p:spPr>
          <a:xfrm>
            <a:off x="997872" y="1517796"/>
            <a:ext cx="12593728" cy="3770263"/>
          </a:xfrm>
          <a:prstGeom prst="rect">
            <a:avLst/>
          </a:prstGeom>
          <a:noFill/>
        </p:spPr>
        <p:txBody>
          <a:bodyPr wrap="square" rtlCol="0">
            <a:spAutoFit/>
          </a:bodyPr>
          <a:lstStyle/>
          <a:p>
            <a:pPr>
              <a:spcAft>
                <a:spcPts val="600"/>
              </a:spcAft>
            </a:pPr>
            <a:r>
              <a:rPr lang="en-US" sz="2400" dirty="0">
                <a:solidFill>
                  <a:schemeClr val="bg1">
                    <a:lumMod val="50000"/>
                  </a:schemeClr>
                </a:solidFill>
              </a:rPr>
              <a:t>Review OSD’s online training classes, several for Statewide Contract Vendors:</a:t>
            </a:r>
          </a:p>
          <a:p>
            <a:pPr marL="977900" indent="-457200">
              <a:buFont typeface="Arial" panose="020B0604020202020204" pitchFamily="34" charset="0"/>
              <a:buChar char="•"/>
            </a:pPr>
            <a:r>
              <a:rPr lang="en-US" sz="2400" i="1" dirty="0">
                <a:solidFill>
                  <a:schemeClr val="bg1">
                    <a:lumMod val="50000"/>
                  </a:schemeClr>
                </a:solidFill>
              </a:rPr>
              <a:t>COMMBUYS for Awarded Statewide Contract Vendors</a:t>
            </a:r>
          </a:p>
          <a:p>
            <a:pPr marL="977900" indent="-457200">
              <a:buFont typeface="Arial" panose="020B0604020202020204" pitchFamily="34" charset="0"/>
              <a:buChar char="•"/>
            </a:pPr>
            <a:r>
              <a:rPr lang="en-US" sz="2400" i="1" dirty="0">
                <a:solidFill>
                  <a:schemeClr val="bg1">
                    <a:lumMod val="50000"/>
                  </a:schemeClr>
                </a:solidFill>
              </a:rPr>
              <a:t>Selling to the State – Marketing Your Business to Public Purchasers</a:t>
            </a:r>
          </a:p>
          <a:p>
            <a:pPr marL="977900" indent="-457200">
              <a:buFont typeface="Arial" panose="020B0604020202020204" pitchFamily="34" charset="0"/>
              <a:buChar char="•"/>
            </a:pPr>
            <a:r>
              <a:rPr lang="en-US" sz="2400" i="1" dirty="0">
                <a:solidFill>
                  <a:schemeClr val="bg1">
                    <a:lumMod val="50000"/>
                  </a:schemeClr>
                </a:solidFill>
              </a:rPr>
              <a:t>Quarterly Report Overview: Administration Fee Reporting</a:t>
            </a:r>
          </a:p>
          <a:p>
            <a:pPr marL="977900" indent="-457200">
              <a:spcAft>
                <a:spcPts val="600"/>
              </a:spcAft>
              <a:buFont typeface="Arial" panose="020B0604020202020204" pitchFamily="34" charset="0"/>
              <a:buChar char="•"/>
            </a:pPr>
            <a:endParaRPr lang="en-US" sz="2400" dirty="0">
              <a:solidFill>
                <a:schemeClr val="bg1">
                  <a:lumMod val="50000"/>
                </a:schemeClr>
              </a:solidFill>
            </a:endParaRPr>
          </a:p>
          <a:p>
            <a:pPr marL="63500">
              <a:spcAft>
                <a:spcPts val="600"/>
              </a:spcAft>
            </a:pPr>
            <a:r>
              <a:rPr lang="en-US" sz="2400" dirty="0">
                <a:solidFill>
                  <a:schemeClr val="bg1">
                    <a:lumMod val="50000"/>
                  </a:schemeClr>
                </a:solidFill>
              </a:rPr>
              <a:t>Link to our complete </a:t>
            </a:r>
            <a:r>
              <a:rPr lang="en-US" sz="2400" dirty="0">
                <a:solidFill>
                  <a:schemeClr val="bg1">
                    <a:lumMod val="50000"/>
                  </a:schemeClr>
                </a:solidFill>
                <a:hlinkClick r:id="rId5"/>
              </a:rPr>
              <a:t>Vendor Training Schedule</a:t>
            </a:r>
            <a:r>
              <a:rPr lang="en-US" sz="2400" dirty="0">
                <a:solidFill>
                  <a:schemeClr val="bg1">
                    <a:lumMod val="50000"/>
                  </a:schemeClr>
                </a:solidFill>
              </a:rPr>
              <a:t>. </a:t>
            </a:r>
          </a:p>
          <a:p>
            <a:pPr marL="63500">
              <a:spcAft>
                <a:spcPts val="600"/>
              </a:spcAft>
            </a:pPr>
            <a:r>
              <a:rPr lang="en-US" sz="2400" dirty="0">
                <a:solidFill>
                  <a:schemeClr val="bg1">
                    <a:lumMod val="50000"/>
                  </a:schemeClr>
                </a:solidFill>
              </a:rPr>
              <a:t>Email the Training Department at </a:t>
            </a:r>
            <a:r>
              <a:rPr lang="en-US" sz="2400" dirty="0">
                <a:solidFill>
                  <a:schemeClr val="bg1">
                    <a:lumMod val="50000"/>
                  </a:schemeClr>
                </a:solidFill>
                <a:hlinkClick r:id="rId6"/>
              </a:rPr>
              <a:t>OSDTraining@mass.gov</a:t>
            </a:r>
            <a:r>
              <a:rPr lang="en-US" sz="2400" dirty="0">
                <a:solidFill>
                  <a:schemeClr val="bg1">
                    <a:lumMod val="50000"/>
                  </a:schemeClr>
                </a:solidFill>
              </a:rPr>
              <a:t>.</a:t>
            </a:r>
          </a:p>
          <a:p>
            <a:pPr marL="520700">
              <a:spcAft>
                <a:spcPts val="600"/>
              </a:spcAft>
            </a:pPr>
            <a:endParaRPr lang="en-US" sz="2800" dirty="0">
              <a:solidFill>
                <a:schemeClr val="bg1">
                  <a:lumMod val="50000"/>
                </a:schemeClr>
              </a:solidFill>
            </a:endParaRPr>
          </a:p>
          <a:p>
            <a:pPr>
              <a:spcAft>
                <a:spcPts val="600"/>
              </a:spcAft>
            </a:pPr>
            <a:endParaRPr lang="en-US" dirty="0"/>
          </a:p>
        </p:txBody>
      </p:sp>
    </p:spTree>
    <p:extLst>
      <p:ext uri="{BB962C8B-B14F-4D97-AF65-F5344CB8AC3E}">
        <p14:creationId xmlns:p14="http://schemas.microsoft.com/office/powerpoint/2010/main" val="2808359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7212E-F7D3-49B2-AEE9-6017AAC78F9A}"/>
              </a:ext>
            </a:extLst>
          </p:cNvPr>
          <p:cNvSpPr>
            <a:spLocks noGrp="1"/>
          </p:cNvSpPr>
          <p:nvPr>
            <p:ph type="title"/>
          </p:nvPr>
        </p:nvSpPr>
        <p:spPr>
          <a:xfrm>
            <a:off x="690880" y="310902"/>
            <a:ext cx="12435840" cy="615553"/>
          </a:xfrm>
        </p:spPr>
        <p:txBody>
          <a:bodyPr/>
          <a:lstStyle/>
          <a:p>
            <a:r>
              <a:rPr lang="en-US" sz="4000" dirty="0">
                <a:solidFill>
                  <a:srgbClr val="2E3192"/>
                </a:solidFill>
                <a:ea typeface="Cambria" panose="02040503050406030204" pitchFamily="18" charset="0"/>
              </a:rPr>
              <a:t>Resources</a:t>
            </a:r>
          </a:p>
        </p:txBody>
      </p:sp>
      <p:pic>
        <p:nvPicPr>
          <p:cNvPr id="9" name="Picture 8">
            <a:extLst>
              <a:ext uri="{FF2B5EF4-FFF2-40B4-BE49-F238E27FC236}">
                <a16:creationId xmlns:a16="http://schemas.microsoft.com/office/drawing/2014/main" id="{CA618C98-A541-4D6E-B776-D394C5FB29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sp>
        <p:nvSpPr>
          <p:cNvPr id="8" name="TextBox 7">
            <a:extLst>
              <a:ext uri="{FF2B5EF4-FFF2-40B4-BE49-F238E27FC236}">
                <a16:creationId xmlns:a16="http://schemas.microsoft.com/office/drawing/2014/main" id="{E032B4D9-D2DC-49B4-BF4B-EE562911D482}"/>
              </a:ext>
            </a:extLst>
          </p:cNvPr>
          <p:cNvSpPr txBox="1"/>
          <p:nvPr/>
        </p:nvSpPr>
        <p:spPr>
          <a:xfrm>
            <a:off x="1193800" y="2057400"/>
            <a:ext cx="11430000" cy="3123932"/>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sz="2400" b="1" dirty="0">
                <a:solidFill>
                  <a:schemeClr val="bg1">
                    <a:lumMod val="50000"/>
                  </a:schemeClr>
                </a:solidFill>
              </a:rPr>
              <a:t>Contract User Guide </a:t>
            </a:r>
            <a:r>
              <a:rPr lang="en-US" sz="2400" dirty="0">
                <a:solidFill>
                  <a:schemeClr val="bg1">
                    <a:lumMod val="50000"/>
                  </a:schemeClr>
                </a:solidFill>
              </a:rPr>
              <a:t>– Covers how to purchase, awarded vendors, and other contract information. Find all Contract User Guides on our </a:t>
            </a:r>
            <a:r>
              <a:rPr lang="en-US" sz="2400" dirty="0">
                <a:solidFill>
                  <a:schemeClr val="bg1">
                    <a:lumMod val="50000"/>
                  </a:schemeClr>
                </a:solidFill>
                <a:hlinkClick r:id="rId4"/>
              </a:rPr>
              <a:t>website</a:t>
            </a:r>
            <a:r>
              <a:rPr lang="en-US" sz="2400" dirty="0">
                <a:solidFill>
                  <a:schemeClr val="bg1">
                    <a:lumMod val="50000"/>
                  </a:schemeClr>
                </a:solidFill>
              </a:rPr>
              <a:t>.</a:t>
            </a:r>
            <a:br>
              <a:rPr lang="en-US" sz="2400" dirty="0">
                <a:solidFill>
                  <a:schemeClr val="bg1">
                    <a:lumMod val="50000"/>
                  </a:schemeClr>
                </a:solidFill>
              </a:rPr>
            </a:br>
            <a:endParaRPr lang="en-US" sz="2400" dirty="0">
              <a:solidFill>
                <a:schemeClr val="bg1">
                  <a:lumMod val="50000"/>
                </a:schemeClr>
              </a:solidFill>
            </a:endParaRPr>
          </a:p>
          <a:p>
            <a:pPr marL="457200" indent="-457200">
              <a:spcAft>
                <a:spcPts val="1200"/>
              </a:spcAft>
              <a:buFont typeface="Arial" panose="020B0604020202020204" pitchFamily="34" charset="0"/>
              <a:buChar char="•"/>
            </a:pPr>
            <a:r>
              <a:rPr lang="en-US" sz="2400" b="1" dirty="0">
                <a:solidFill>
                  <a:schemeClr val="bg1">
                    <a:lumMod val="50000"/>
                  </a:schemeClr>
                </a:solidFill>
              </a:rPr>
              <a:t>VendorWeb</a:t>
            </a:r>
            <a:r>
              <a:rPr lang="en-US" sz="2400" dirty="0">
                <a:solidFill>
                  <a:schemeClr val="bg1">
                    <a:lumMod val="50000"/>
                  </a:schemeClr>
                </a:solidFill>
              </a:rPr>
              <a:t> – Maintained by the Office of the State Comptroller, the </a:t>
            </a:r>
            <a:r>
              <a:rPr lang="en-US" sz="2400" dirty="0">
                <a:solidFill>
                  <a:schemeClr val="bg1">
                    <a:lumMod val="50000"/>
                  </a:schemeClr>
                </a:solidFill>
                <a:hlinkClick r:id="rId5"/>
              </a:rPr>
              <a:t>VendorWeb</a:t>
            </a:r>
            <a:r>
              <a:rPr lang="en-US" sz="2400" dirty="0">
                <a:solidFill>
                  <a:schemeClr val="bg1">
                    <a:lumMod val="50000"/>
                  </a:schemeClr>
                </a:solidFill>
              </a:rPr>
              <a:t> online database provides past and scheduled payments to your business from the Commonwealth of Massachusetts. For payment information from entities that fall outside of the Commonwealth’s payment system, contact the purchasing entity directly.</a:t>
            </a:r>
            <a:endParaRPr lang="en-US" sz="2400" dirty="0"/>
          </a:p>
        </p:txBody>
      </p:sp>
    </p:spTree>
    <p:extLst>
      <p:ext uri="{BB962C8B-B14F-4D97-AF65-F5344CB8AC3E}">
        <p14:creationId xmlns:p14="http://schemas.microsoft.com/office/powerpoint/2010/main" val="1522773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7212E-F7D3-49B2-AEE9-6017AAC78F9A}"/>
              </a:ext>
            </a:extLst>
          </p:cNvPr>
          <p:cNvSpPr>
            <a:spLocks noGrp="1"/>
          </p:cNvSpPr>
          <p:nvPr>
            <p:ph type="title"/>
          </p:nvPr>
        </p:nvSpPr>
        <p:spPr>
          <a:xfrm>
            <a:off x="690880" y="310902"/>
            <a:ext cx="12435840" cy="615553"/>
          </a:xfrm>
        </p:spPr>
        <p:txBody>
          <a:bodyPr/>
          <a:lstStyle/>
          <a:p>
            <a:r>
              <a:rPr lang="en-US" sz="4000" dirty="0">
                <a:solidFill>
                  <a:srgbClr val="2E3192"/>
                </a:solidFill>
                <a:ea typeface="Cambria" panose="02040503050406030204" pitchFamily="18" charset="0"/>
              </a:rPr>
              <a:t>FAC114 Vendor Expectations</a:t>
            </a:r>
          </a:p>
        </p:txBody>
      </p:sp>
      <p:pic>
        <p:nvPicPr>
          <p:cNvPr id="9" name="Picture 8">
            <a:extLst>
              <a:ext uri="{FF2B5EF4-FFF2-40B4-BE49-F238E27FC236}">
                <a16:creationId xmlns:a16="http://schemas.microsoft.com/office/drawing/2014/main" id="{CA618C98-A541-4D6E-B776-D394C5FB29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sp>
        <p:nvSpPr>
          <p:cNvPr id="8" name="TextBox 7">
            <a:extLst>
              <a:ext uri="{FF2B5EF4-FFF2-40B4-BE49-F238E27FC236}">
                <a16:creationId xmlns:a16="http://schemas.microsoft.com/office/drawing/2014/main" id="{E032B4D9-D2DC-49B4-BF4B-EE562911D482}"/>
              </a:ext>
            </a:extLst>
          </p:cNvPr>
          <p:cNvSpPr txBox="1"/>
          <p:nvPr/>
        </p:nvSpPr>
        <p:spPr>
          <a:xfrm>
            <a:off x="1258280" y="1676400"/>
            <a:ext cx="11839576" cy="4462760"/>
          </a:xfrm>
          <a:prstGeom prst="rect">
            <a:avLst/>
          </a:prstGeom>
          <a:noFill/>
        </p:spPr>
        <p:txBody>
          <a:bodyPr wrap="square" rtlCol="0">
            <a:spAutoFit/>
          </a:bodyPr>
          <a:lstStyle/>
          <a:p>
            <a:r>
              <a:rPr lang="en-US" sz="2200" b="1" dirty="0"/>
              <a:t>Green Cleaning Products Reminder</a:t>
            </a:r>
          </a:p>
          <a:p>
            <a:pPr>
              <a:spcAft>
                <a:spcPts val="600"/>
              </a:spcAft>
            </a:pPr>
            <a:r>
              <a:rPr lang="en-US" sz="2200" dirty="0"/>
              <a:t>This contract requires the use of environmentally preferable, or “green” cleaning products by all awarded contractors as required by Executive Order 515 and specified in the RFR wherever they are available for the purpose of protecting human health and the environment to the greatest extent possible. Products used on this contract are required to meet the Statewide Contract FAC85 specifications (or any successor contract) or be listed on the FAC85 Approved Products List found in the FAC85 Master Contract Record (or any successor contract) in www.COMMBUYS.com.</a:t>
            </a:r>
          </a:p>
          <a:p>
            <a:pPr marL="457200" indent="-457200">
              <a:spcAft>
                <a:spcPts val="600"/>
              </a:spcAft>
              <a:buFont typeface="Arial" panose="020B0604020202020204" pitchFamily="34" charset="0"/>
              <a:buChar char="•"/>
            </a:pPr>
            <a:endParaRPr lang="en-US" sz="2200" dirty="0"/>
          </a:p>
          <a:p>
            <a:r>
              <a:rPr lang="en-US" sz="2200" b="1" dirty="0"/>
              <a:t>Use of Masks</a:t>
            </a:r>
          </a:p>
          <a:p>
            <a:pPr>
              <a:spcAft>
                <a:spcPts val="600"/>
              </a:spcAft>
            </a:pPr>
            <a:r>
              <a:rPr lang="en-US" sz="2200" dirty="0"/>
              <a:t>While conducting cleaning services onsite at customer locations, please ensure all staff comply with any local COVID-19 masking mandates.</a:t>
            </a:r>
          </a:p>
          <a:p>
            <a:pPr marL="914400" lvl="1" indent="-342900">
              <a:spcAft>
                <a:spcPts val="600"/>
              </a:spcAft>
              <a:buFont typeface="Arial" panose="020B0604020202020204" pitchFamily="34" charset="0"/>
              <a:buChar char="•"/>
            </a:pPr>
            <a:r>
              <a:rPr lang="en-US" sz="2200" dirty="0"/>
              <a:t>Masks are required indoors within the City of Boston, for example.</a:t>
            </a:r>
          </a:p>
        </p:txBody>
      </p:sp>
    </p:spTree>
    <p:extLst>
      <p:ext uri="{BB962C8B-B14F-4D97-AF65-F5344CB8AC3E}">
        <p14:creationId xmlns:p14="http://schemas.microsoft.com/office/powerpoint/2010/main" val="760862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7212E-F7D3-49B2-AEE9-6017AAC78F9A}"/>
              </a:ext>
            </a:extLst>
          </p:cNvPr>
          <p:cNvSpPr>
            <a:spLocks noGrp="1"/>
          </p:cNvSpPr>
          <p:nvPr>
            <p:ph type="title"/>
          </p:nvPr>
        </p:nvSpPr>
        <p:spPr>
          <a:xfrm>
            <a:off x="690880" y="310902"/>
            <a:ext cx="12435840" cy="1231106"/>
          </a:xfrm>
        </p:spPr>
        <p:txBody>
          <a:bodyPr/>
          <a:lstStyle/>
          <a:p>
            <a:r>
              <a:rPr lang="en-US" sz="4000" dirty="0">
                <a:solidFill>
                  <a:srgbClr val="2E3192"/>
                </a:solidFill>
                <a:ea typeface="Cambria" panose="02040503050406030204" pitchFamily="18" charset="0"/>
              </a:rPr>
              <a:t>Executive Order 595</a:t>
            </a:r>
            <a:br>
              <a:rPr lang="en-US" sz="4000" dirty="0">
                <a:solidFill>
                  <a:srgbClr val="2E3192"/>
                </a:solidFill>
                <a:ea typeface="Cambria" panose="02040503050406030204" pitchFamily="18" charset="0"/>
              </a:rPr>
            </a:br>
            <a:r>
              <a:rPr lang="en-US" sz="4000" dirty="0">
                <a:solidFill>
                  <a:srgbClr val="2E3192"/>
                </a:solidFill>
                <a:ea typeface="Cambria" panose="02040503050406030204" pitchFamily="18" charset="0"/>
              </a:rPr>
              <a:t>Updated COVID-19 Guidance</a:t>
            </a:r>
          </a:p>
        </p:txBody>
      </p:sp>
      <p:pic>
        <p:nvPicPr>
          <p:cNvPr id="9" name="Picture 8">
            <a:extLst>
              <a:ext uri="{FF2B5EF4-FFF2-40B4-BE49-F238E27FC236}">
                <a16:creationId xmlns:a16="http://schemas.microsoft.com/office/drawing/2014/main" id="{CA618C98-A541-4D6E-B776-D394C5FB29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sp>
        <p:nvSpPr>
          <p:cNvPr id="8" name="TextBox 7">
            <a:extLst>
              <a:ext uri="{FF2B5EF4-FFF2-40B4-BE49-F238E27FC236}">
                <a16:creationId xmlns:a16="http://schemas.microsoft.com/office/drawing/2014/main" id="{E032B4D9-D2DC-49B4-BF4B-EE562911D482}"/>
              </a:ext>
            </a:extLst>
          </p:cNvPr>
          <p:cNvSpPr txBox="1"/>
          <p:nvPr/>
        </p:nvSpPr>
        <p:spPr>
          <a:xfrm>
            <a:off x="1155700" y="2485816"/>
            <a:ext cx="11506200" cy="2877711"/>
          </a:xfrm>
          <a:prstGeom prst="rect">
            <a:avLst/>
          </a:prstGeom>
          <a:noFill/>
        </p:spPr>
        <p:txBody>
          <a:bodyPr wrap="square" rtlCol="0">
            <a:spAutoFit/>
          </a:bodyPr>
          <a:lstStyle/>
          <a:p>
            <a:pPr lvl="1">
              <a:spcAft>
                <a:spcPts val="600"/>
              </a:spcAft>
            </a:pPr>
            <a:r>
              <a:rPr lang="en-US" sz="2200" dirty="0"/>
              <a:t>As a general rule, Executive Order No. 595, </a:t>
            </a:r>
            <a:r>
              <a:rPr lang="en-US" sz="2200" i="1" dirty="0">
                <a:hlinkClick r:id="rId4"/>
              </a:rPr>
              <a:t>Implementing a Requirement for COVID-19 Vaccination for the Commonwealth's Executive Department Employees</a:t>
            </a:r>
            <a:r>
              <a:rPr lang="en-US" sz="2200" dirty="0"/>
              <a:t>, does not extend to vendor employees. However, vendor employees may be subject to a COVID-19 vaccination requirement in certain cases where those employees regularly perform work on-site alongside Commonwealth employees or where those vendor employees provide direct service to members of the public on behalf of a Commonwealth agency. </a:t>
            </a:r>
          </a:p>
          <a:p>
            <a:pPr lvl="1">
              <a:spcAft>
                <a:spcPts val="600"/>
              </a:spcAft>
            </a:pPr>
            <a:r>
              <a:rPr lang="en-US" sz="2200" dirty="0"/>
              <a:t>Vendors should contact their user agency for additional information. User agencies with questions should contact the General Counsel of their Secretariat.</a:t>
            </a:r>
            <a:endParaRPr lang="en-US" sz="2100" dirty="0"/>
          </a:p>
        </p:txBody>
      </p:sp>
    </p:spTree>
    <p:extLst>
      <p:ext uri="{BB962C8B-B14F-4D97-AF65-F5344CB8AC3E}">
        <p14:creationId xmlns:p14="http://schemas.microsoft.com/office/powerpoint/2010/main" val="4740390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8E011-BBBD-4FD2-9617-384EB799E89E}"/>
              </a:ext>
            </a:extLst>
          </p:cNvPr>
          <p:cNvSpPr>
            <a:spLocks noGrp="1"/>
          </p:cNvSpPr>
          <p:nvPr>
            <p:ph type="ctrTitle"/>
          </p:nvPr>
        </p:nvSpPr>
        <p:spPr>
          <a:xfrm>
            <a:off x="2260600" y="6324600"/>
            <a:ext cx="10852342" cy="777240"/>
          </a:xfrm>
        </p:spPr>
        <p:txBody>
          <a:bodyPr/>
          <a:lstStyle/>
          <a:p>
            <a:r>
              <a:rPr lang="en-US" sz="2267" dirty="0">
                <a:solidFill>
                  <a:schemeClr val="tx1">
                    <a:lumMod val="65000"/>
                    <a:lumOff val="35000"/>
                  </a:schemeClr>
                </a:solidFill>
              </a:rPr>
              <a:t>Dmitriy Nikolayev</a:t>
            </a:r>
            <a:br>
              <a:rPr lang="en-US" sz="2267" dirty="0">
                <a:solidFill>
                  <a:schemeClr val="tx1">
                    <a:lumMod val="65000"/>
                    <a:lumOff val="35000"/>
                  </a:schemeClr>
                </a:solidFill>
              </a:rPr>
            </a:br>
            <a:r>
              <a:rPr lang="en-US" sz="2267" dirty="0">
                <a:solidFill>
                  <a:schemeClr val="tx1">
                    <a:lumMod val="65000"/>
                    <a:lumOff val="35000"/>
                  </a:schemeClr>
                </a:solidFill>
              </a:rPr>
              <a:t>Director of Programs, Policy, and Reporting</a:t>
            </a:r>
            <a:br>
              <a:rPr lang="en-US" dirty="0">
                <a:solidFill>
                  <a:schemeClr val="tx1">
                    <a:lumMod val="65000"/>
                    <a:lumOff val="35000"/>
                  </a:schemeClr>
                </a:solidFill>
              </a:rPr>
            </a:br>
            <a:endParaRPr lang="en-US" dirty="0"/>
          </a:p>
        </p:txBody>
      </p:sp>
    </p:spTree>
    <p:extLst>
      <p:ext uri="{BB962C8B-B14F-4D97-AF65-F5344CB8AC3E}">
        <p14:creationId xmlns:p14="http://schemas.microsoft.com/office/powerpoint/2010/main" val="3260099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0B9FB-D6F5-47C0-8E91-7258B793420D}"/>
              </a:ext>
            </a:extLst>
          </p:cNvPr>
          <p:cNvSpPr>
            <a:spLocks noGrp="1"/>
          </p:cNvSpPr>
          <p:nvPr>
            <p:ph type="title"/>
          </p:nvPr>
        </p:nvSpPr>
        <p:spPr/>
        <p:txBody>
          <a:bodyPr/>
          <a:lstStyle/>
          <a:p>
            <a:r>
              <a:rPr lang="en-US" b="1" dirty="0"/>
              <a:t>What is Supplier Diversity?</a:t>
            </a:r>
          </a:p>
        </p:txBody>
      </p:sp>
      <p:sp>
        <p:nvSpPr>
          <p:cNvPr id="37" name="TextBox 36">
            <a:extLst>
              <a:ext uri="{FF2B5EF4-FFF2-40B4-BE49-F238E27FC236}">
                <a16:creationId xmlns:a16="http://schemas.microsoft.com/office/drawing/2014/main" id="{078AD851-63BD-4C06-BAB2-60B0450EC8E0}"/>
              </a:ext>
            </a:extLst>
          </p:cNvPr>
          <p:cNvSpPr txBox="1"/>
          <p:nvPr/>
        </p:nvSpPr>
        <p:spPr>
          <a:xfrm>
            <a:off x="478830" y="2209800"/>
            <a:ext cx="9078343" cy="4601260"/>
          </a:xfrm>
          <a:prstGeom prst="rect">
            <a:avLst/>
          </a:prstGeom>
          <a:noFill/>
        </p:spPr>
        <p:txBody>
          <a:bodyPr wrap="square">
            <a:spAutoFit/>
          </a:bodyPr>
          <a:lstStyle/>
          <a:p>
            <a:r>
              <a:rPr lang="en-US" sz="3200" b="1" dirty="0"/>
              <a:t>Supplier diversity </a:t>
            </a:r>
            <a:r>
              <a:rPr lang="en-US" sz="3200" dirty="0"/>
              <a:t>is… </a:t>
            </a:r>
          </a:p>
          <a:p>
            <a:pPr marL="457200" indent="-457200">
              <a:buFont typeface="Arial" panose="020B0604020202020204" pitchFamily="34" charset="0"/>
              <a:buChar char="•"/>
            </a:pPr>
            <a:endParaRPr lang="en-US" sz="1500" dirty="0"/>
          </a:p>
          <a:p>
            <a:pPr marL="457200" indent="-457200">
              <a:buClr>
                <a:srgbClr val="E46C0A"/>
              </a:buClr>
              <a:buFont typeface="Arial" panose="020B0604020202020204" pitchFamily="34" charset="0"/>
              <a:buChar char="•"/>
            </a:pPr>
            <a:r>
              <a:rPr lang="en-US" sz="3200" dirty="0"/>
              <a:t>the business practice of consistently including diverse businesses in an organization’s procurement activities.</a:t>
            </a:r>
          </a:p>
          <a:p>
            <a:pPr marL="457200" indent="-457200">
              <a:buClr>
                <a:srgbClr val="E46C0A"/>
              </a:buClr>
              <a:buFont typeface="Arial" panose="020B0604020202020204" pitchFamily="34" charset="0"/>
              <a:buChar char="•"/>
            </a:pPr>
            <a:endParaRPr lang="en-US" sz="1500" dirty="0"/>
          </a:p>
          <a:p>
            <a:pPr marL="457200" indent="-457200">
              <a:buClr>
                <a:srgbClr val="E46C0A"/>
              </a:buClr>
              <a:buFont typeface="Arial" panose="020B0604020202020204" pitchFamily="34" charset="0"/>
              <a:buChar char="•"/>
            </a:pPr>
            <a:r>
              <a:rPr lang="en-US" sz="3200" dirty="0"/>
              <a:t>an important part of the Commonwealth’s definition of “best value” in procurement.</a:t>
            </a:r>
          </a:p>
          <a:p>
            <a:pPr marL="457200" indent="-457200">
              <a:buClr>
                <a:srgbClr val="E46C0A"/>
              </a:buClr>
              <a:buFont typeface="Arial" panose="020B0604020202020204" pitchFamily="34" charset="0"/>
              <a:buChar char="•"/>
            </a:pPr>
            <a:endParaRPr lang="en-US" sz="1500" dirty="0"/>
          </a:p>
          <a:p>
            <a:pPr marL="457200" indent="-457200">
              <a:buClr>
                <a:srgbClr val="E46C0A"/>
              </a:buClr>
              <a:buFont typeface="Arial" panose="020B0604020202020204" pitchFamily="34" charset="0"/>
              <a:buChar char="•"/>
            </a:pPr>
            <a:r>
              <a:rPr lang="en-US" sz="3200" dirty="0"/>
              <a:t>distinct from workforce diversity.</a:t>
            </a:r>
          </a:p>
          <a:p>
            <a:endParaRPr lang="en-US" sz="2400" dirty="0"/>
          </a:p>
        </p:txBody>
      </p:sp>
      <p:pic>
        <p:nvPicPr>
          <p:cNvPr id="39" name="Picture 38" descr="A close-up of colored pencils&#10;&#10;Description automatically generated with medium confidence">
            <a:extLst>
              <a:ext uri="{FF2B5EF4-FFF2-40B4-BE49-F238E27FC236}">
                <a16:creationId xmlns:a16="http://schemas.microsoft.com/office/drawing/2014/main" id="{3AF90AE0-FA1E-46C3-8759-4795343563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339" r="5307"/>
          <a:stretch/>
        </p:blipFill>
        <p:spPr>
          <a:xfrm rot="16200000">
            <a:off x="9105900" y="3035300"/>
            <a:ext cx="5410201" cy="4064000"/>
          </a:xfrm>
          <a:prstGeom prst="rect">
            <a:avLst/>
          </a:prstGeom>
        </p:spPr>
      </p:pic>
    </p:spTree>
    <p:extLst>
      <p:ext uri="{BB962C8B-B14F-4D97-AF65-F5344CB8AC3E}">
        <p14:creationId xmlns:p14="http://schemas.microsoft.com/office/powerpoint/2010/main" val="65489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B47037C-0F1C-49A3-B026-4756366478C2}"/>
              </a:ext>
            </a:extLst>
          </p:cNvPr>
          <p:cNvSpPr/>
          <p:nvPr/>
        </p:nvSpPr>
        <p:spPr>
          <a:xfrm>
            <a:off x="507999" y="1219200"/>
            <a:ext cx="8981439" cy="108017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1">
                    <a:lumMod val="20000"/>
                    <a:lumOff val="80000"/>
                  </a:schemeClr>
                </a:solidFill>
              </a:ln>
              <a:solidFill>
                <a:schemeClr val="accent1">
                  <a:lumMod val="20000"/>
                  <a:lumOff val="80000"/>
                </a:schemeClr>
              </a:solidFill>
            </a:endParaRPr>
          </a:p>
        </p:txBody>
      </p:sp>
      <p:sp>
        <p:nvSpPr>
          <p:cNvPr id="2" name="Title 1">
            <a:extLst>
              <a:ext uri="{FF2B5EF4-FFF2-40B4-BE49-F238E27FC236}">
                <a16:creationId xmlns:a16="http://schemas.microsoft.com/office/drawing/2014/main" id="{9650B9FB-D6F5-47C0-8E91-7258B793420D}"/>
              </a:ext>
            </a:extLst>
          </p:cNvPr>
          <p:cNvSpPr>
            <a:spLocks noGrp="1"/>
          </p:cNvSpPr>
          <p:nvPr>
            <p:ph type="title"/>
          </p:nvPr>
        </p:nvSpPr>
        <p:spPr>
          <a:xfrm>
            <a:off x="608995" y="332416"/>
            <a:ext cx="8981440" cy="678360"/>
          </a:xfrm>
        </p:spPr>
        <p:txBody>
          <a:bodyPr/>
          <a:lstStyle/>
          <a:p>
            <a:r>
              <a:rPr lang="en-US" b="1" dirty="0"/>
              <a:t>What is the Supplier Diversity Program (SDP)?</a:t>
            </a:r>
          </a:p>
        </p:txBody>
      </p:sp>
      <p:sp>
        <p:nvSpPr>
          <p:cNvPr id="15" name="Rectangle 14">
            <a:extLst>
              <a:ext uri="{FF2B5EF4-FFF2-40B4-BE49-F238E27FC236}">
                <a16:creationId xmlns:a16="http://schemas.microsoft.com/office/drawing/2014/main" id="{4674E9A6-113D-43E0-95D4-EB89471F858D}"/>
              </a:ext>
            </a:extLst>
          </p:cNvPr>
          <p:cNvSpPr/>
          <p:nvPr/>
        </p:nvSpPr>
        <p:spPr>
          <a:xfrm>
            <a:off x="540732" y="6403120"/>
            <a:ext cx="12094252" cy="830997"/>
          </a:xfrm>
          <a:prstGeom prst="rect">
            <a:avLst/>
          </a:prstGeom>
        </p:spPr>
        <p:txBody>
          <a:bodyPr wrap="square">
            <a:spAutoFit/>
          </a:bodyPr>
          <a:lstStyle/>
          <a:p>
            <a:pPr marL="342900" indent="-342900">
              <a:spcBef>
                <a:spcPts val="1200"/>
              </a:spcBef>
              <a:buClr>
                <a:schemeClr val="accent6">
                  <a:lumMod val="75000"/>
                </a:schemeClr>
              </a:buClr>
              <a:buSzPct val="110000"/>
              <a:buFont typeface="Arial" panose="020B0604020202020204" pitchFamily="34" charset="0"/>
              <a:buChar char="•"/>
            </a:pPr>
            <a:r>
              <a:rPr lang="en-US" sz="2400" dirty="0">
                <a:latin typeface="Calibri" panose="020F0502020204030204" pitchFamily="34" charset="0"/>
                <a:cs typeface="Arial" panose="020B0604020202020204" pitchFamily="34" charset="0"/>
              </a:rPr>
              <a:t>To facilitate indirect spending, SDP Partnerships are required for all non-construction Executive Agency procurements expected to result in spending more than $250,000 per year.</a:t>
            </a:r>
          </a:p>
        </p:txBody>
      </p:sp>
      <p:sp>
        <p:nvSpPr>
          <p:cNvPr id="28" name="Rectangle 27">
            <a:extLst>
              <a:ext uri="{FF2B5EF4-FFF2-40B4-BE49-F238E27FC236}">
                <a16:creationId xmlns:a16="http://schemas.microsoft.com/office/drawing/2014/main" id="{64908D98-EF31-468D-80FB-928AF5245135}"/>
              </a:ext>
            </a:extLst>
          </p:cNvPr>
          <p:cNvSpPr/>
          <p:nvPr/>
        </p:nvSpPr>
        <p:spPr>
          <a:xfrm>
            <a:off x="2834523" y="4193199"/>
            <a:ext cx="1314450" cy="7517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State Agency</a:t>
            </a:r>
          </a:p>
        </p:txBody>
      </p:sp>
      <p:sp>
        <p:nvSpPr>
          <p:cNvPr id="30" name="Right Arrow 15">
            <a:extLst>
              <a:ext uri="{FF2B5EF4-FFF2-40B4-BE49-F238E27FC236}">
                <a16:creationId xmlns:a16="http://schemas.microsoft.com/office/drawing/2014/main" id="{E94F0BD2-261C-4DB4-876E-3FDDA4BF0F76}"/>
              </a:ext>
            </a:extLst>
          </p:cNvPr>
          <p:cNvSpPr/>
          <p:nvPr/>
        </p:nvSpPr>
        <p:spPr>
          <a:xfrm>
            <a:off x="4434723" y="4173517"/>
            <a:ext cx="652270" cy="771469"/>
          </a:xfrm>
          <a:prstGeom prst="rightArrow">
            <a:avLst>
              <a:gd name="adj1" fmla="val 71053"/>
              <a:gd name="adj2" fmla="val 50000"/>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a:t>
            </a:r>
          </a:p>
        </p:txBody>
      </p:sp>
      <p:sp>
        <p:nvSpPr>
          <p:cNvPr id="18" name="Shape 1281">
            <a:extLst>
              <a:ext uri="{FF2B5EF4-FFF2-40B4-BE49-F238E27FC236}">
                <a16:creationId xmlns:a16="http://schemas.microsoft.com/office/drawing/2014/main" id="{5B76E59A-C0B8-45C3-BE49-73B8CC288103}"/>
              </a:ext>
            </a:extLst>
          </p:cNvPr>
          <p:cNvSpPr/>
          <p:nvPr/>
        </p:nvSpPr>
        <p:spPr>
          <a:xfrm>
            <a:off x="531996" y="1219201"/>
            <a:ext cx="4882804" cy="607859"/>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lgn="l">
              <a:defRPr sz="3600">
                <a:solidFill>
                  <a:srgbClr val="0A0A0A"/>
                </a:solidFill>
              </a:defRPr>
            </a:pPr>
            <a:r>
              <a:rPr lang="en-US" sz="3500" spc="-50" dirty="0">
                <a:solidFill>
                  <a:srgbClr val="00476D"/>
                </a:solidFill>
                <a:latin typeface="+mn-lt"/>
              </a:rPr>
              <a:t>Mission</a:t>
            </a:r>
            <a:endParaRPr sz="3500" spc="-50" dirty="0">
              <a:solidFill>
                <a:srgbClr val="00476D"/>
              </a:solidFill>
              <a:latin typeface="+mn-lt"/>
            </a:endParaRPr>
          </a:p>
        </p:txBody>
      </p:sp>
      <p:sp>
        <p:nvSpPr>
          <p:cNvPr id="19" name="TextBox 18">
            <a:extLst>
              <a:ext uri="{FF2B5EF4-FFF2-40B4-BE49-F238E27FC236}">
                <a16:creationId xmlns:a16="http://schemas.microsoft.com/office/drawing/2014/main" id="{8ECFAEF3-FCFB-4F9B-A887-2F2CD8041AB8}"/>
              </a:ext>
            </a:extLst>
          </p:cNvPr>
          <p:cNvSpPr txBox="1"/>
          <p:nvPr/>
        </p:nvSpPr>
        <p:spPr>
          <a:xfrm>
            <a:off x="540732" y="1805957"/>
            <a:ext cx="7074000" cy="461665"/>
          </a:xfrm>
          <a:prstGeom prst="rect">
            <a:avLst/>
          </a:prstGeom>
          <a:noFill/>
        </p:spPr>
        <p:txBody>
          <a:bodyPr wrap="square">
            <a:spAutoFit/>
          </a:bodyPr>
          <a:lstStyle/>
          <a:p>
            <a:pPr>
              <a:spcAft>
                <a:spcPts val="600"/>
              </a:spcAft>
            </a:pPr>
            <a:r>
              <a:rPr lang="en-US" sz="2400" dirty="0">
                <a:latin typeface="Calibri" panose="020F0502020204030204" pitchFamily="34" charset="0"/>
                <a:cs typeface="Arial" panose="020B0604020202020204" pitchFamily="34" charset="0"/>
              </a:rPr>
              <a:t>To promote equality and diversity in state contracting.</a:t>
            </a:r>
          </a:p>
        </p:txBody>
      </p:sp>
      <p:sp>
        <p:nvSpPr>
          <p:cNvPr id="21" name="Shape 1281">
            <a:extLst>
              <a:ext uri="{FF2B5EF4-FFF2-40B4-BE49-F238E27FC236}">
                <a16:creationId xmlns:a16="http://schemas.microsoft.com/office/drawing/2014/main" id="{74CC5F4C-2DF2-41DF-B515-829029F6F160}"/>
              </a:ext>
            </a:extLst>
          </p:cNvPr>
          <p:cNvSpPr/>
          <p:nvPr/>
        </p:nvSpPr>
        <p:spPr>
          <a:xfrm>
            <a:off x="531996" y="2585272"/>
            <a:ext cx="4882804" cy="607859"/>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lgn="l">
              <a:defRPr sz="3600">
                <a:solidFill>
                  <a:srgbClr val="0A0A0A"/>
                </a:solidFill>
              </a:defRPr>
            </a:pPr>
            <a:r>
              <a:rPr lang="en-US" sz="3500" spc="-50" dirty="0">
                <a:solidFill>
                  <a:srgbClr val="00476D"/>
                </a:solidFill>
                <a:latin typeface="+mn-lt"/>
              </a:rPr>
              <a:t>How it works</a:t>
            </a:r>
            <a:endParaRPr sz="3500" spc="-50" dirty="0">
              <a:solidFill>
                <a:srgbClr val="00476D"/>
              </a:solidFill>
              <a:latin typeface="+mn-lt"/>
            </a:endParaRPr>
          </a:p>
        </p:txBody>
      </p:sp>
      <p:sp>
        <p:nvSpPr>
          <p:cNvPr id="22" name="TextBox 21">
            <a:extLst>
              <a:ext uri="{FF2B5EF4-FFF2-40B4-BE49-F238E27FC236}">
                <a16:creationId xmlns:a16="http://schemas.microsoft.com/office/drawing/2014/main" id="{6D3B5BE1-97B2-4E38-AF9D-7543981183A0}"/>
              </a:ext>
            </a:extLst>
          </p:cNvPr>
          <p:cNvSpPr txBox="1"/>
          <p:nvPr/>
        </p:nvSpPr>
        <p:spPr>
          <a:xfrm>
            <a:off x="540732" y="3110094"/>
            <a:ext cx="12540268" cy="907941"/>
          </a:xfrm>
          <a:prstGeom prst="rect">
            <a:avLst/>
          </a:prstGeom>
          <a:noFill/>
        </p:spPr>
        <p:txBody>
          <a:bodyPr wrap="square">
            <a:spAutoFit/>
          </a:bodyPr>
          <a:lstStyle/>
          <a:p>
            <a:pPr marL="342900" indent="-342900">
              <a:spcAft>
                <a:spcPts val="600"/>
              </a:spcAft>
              <a:buClr>
                <a:srgbClr val="E46C0A"/>
              </a:buClr>
              <a:buFont typeface="Arial" panose="020B0604020202020204" pitchFamily="34" charset="0"/>
              <a:buChar char="•"/>
            </a:pPr>
            <a:r>
              <a:rPr lang="en-US" sz="2400" dirty="0">
                <a:latin typeface="Calibri" panose="020F0502020204030204" pitchFamily="34" charset="0"/>
                <a:cs typeface="Arial" panose="020B0604020202020204" pitchFamily="34" charset="0"/>
              </a:rPr>
              <a:t>Executive state agencies must meet annual goals for spending with certified diverse businesses. </a:t>
            </a:r>
          </a:p>
          <a:p>
            <a:pPr marL="342900" indent="-342900">
              <a:spcAft>
                <a:spcPts val="600"/>
              </a:spcAft>
              <a:buClr>
                <a:srgbClr val="E46C0A"/>
              </a:buClr>
              <a:buFont typeface="Arial" panose="020B0604020202020204" pitchFamily="34" charset="0"/>
              <a:buChar char="•"/>
            </a:pPr>
            <a:r>
              <a:rPr lang="en-US" sz="2400" dirty="0">
                <a:latin typeface="Calibri" panose="020F0502020204030204" pitchFamily="34" charset="0"/>
                <a:cs typeface="Arial" panose="020B0604020202020204" pitchFamily="34" charset="0"/>
              </a:rPr>
              <a:t>These goals may be met through:</a:t>
            </a:r>
          </a:p>
        </p:txBody>
      </p:sp>
      <p:sp>
        <p:nvSpPr>
          <p:cNvPr id="33" name="Shape 1281">
            <a:extLst>
              <a:ext uri="{FF2B5EF4-FFF2-40B4-BE49-F238E27FC236}">
                <a16:creationId xmlns:a16="http://schemas.microsoft.com/office/drawing/2014/main" id="{2D7ADC84-D5B3-40DB-92EC-13421B5DF57B}"/>
              </a:ext>
            </a:extLst>
          </p:cNvPr>
          <p:cNvSpPr/>
          <p:nvPr/>
        </p:nvSpPr>
        <p:spPr>
          <a:xfrm>
            <a:off x="889000" y="4144535"/>
            <a:ext cx="1629989" cy="869469"/>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defRPr sz="3600">
                <a:solidFill>
                  <a:srgbClr val="0A0A0A"/>
                </a:solidFill>
              </a:defRPr>
            </a:pPr>
            <a:r>
              <a:rPr lang="en-US" sz="2600" spc="-50" dirty="0">
                <a:solidFill>
                  <a:srgbClr val="E46C0A"/>
                </a:solidFill>
                <a:latin typeface="+mn-lt"/>
              </a:rPr>
              <a:t>Direct</a:t>
            </a:r>
          </a:p>
          <a:p>
            <a:pPr>
              <a:defRPr sz="3600">
                <a:solidFill>
                  <a:srgbClr val="0A0A0A"/>
                </a:solidFill>
              </a:defRPr>
            </a:pPr>
            <a:r>
              <a:rPr lang="en-US" sz="2600" spc="-50" dirty="0">
                <a:solidFill>
                  <a:srgbClr val="00476D"/>
                </a:solidFill>
                <a:latin typeface="+mn-lt"/>
              </a:rPr>
              <a:t>Spending</a:t>
            </a:r>
            <a:endParaRPr sz="2600" spc="-50" dirty="0">
              <a:solidFill>
                <a:srgbClr val="00476D"/>
              </a:solidFill>
              <a:latin typeface="+mn-lt"/>
            </a:endParaRPr>
          </a:p>
        </p:txBody>
      </p:sp>
      <p:sp>
        <p:nvSpPr>
          <p:cNvPr id="34" name="Shape 1281">
            <a:extLst>
              <a:ext uri="{FF2B5EF4-FFF2-40B4-BE49-F238E27FC236}">
                <a16:creationId xmlns:a16="http://schemas.microsoft.com/office/drawing/2014/main" id="{6C814E90-15CF-423A-990D-D74C7289EA1B}"/>
              </a:ext>
            </a:extLst>
          </p:cNvPr>
          <p:cNvSpPr/>
          <p:nvPr/>
        </p:nvSpPr>
        <p:spPr>
          <a:xfrm>
            <a:off x="888999" y="5270107"/>
            <a:ext cx="1629989" cy="869469"/>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defRPr sz="3600">
                <a:solidFill>
                  <a:srgbClr val="0A0A0A"/>
                </a:solidFill>
              </a:defRPr>
            </a:pPr>
            <a:r>
              <a:rPr lang="en-US" sz="2600" spc="-50" dirty="0">
                <a:solidFill>
                  <a:srgbClr val="E46C0A"/>
                </a:solidFill>
                <a:latin typeface="+mn-lt"/>
              </a:rPr>
              <a:t>Indirect</a:t>
            </a:r>
            <a:r>
              <a:rPr lang="en-US" sz="2600" spc="-50" dirty="0">
                <a:solidFill>
                  <a:srgbClr val="00476D"/>
                </a:solidFill>
                <a:latin typeface="+mn-lt"/>
              </a:rPr>
              <a:t> </a:t>
            </a:r>
          </a:p>
          <a:p>
            <a:pPr>
              <a:defRPr sz="3600">
                <a:solidFill>
                  <a:srgbClr val="0A0A0A"/>
                </a:solidFill>
              </a:defRPr>
            </a:pPr>
            <a:r>
              <a:rPr lang="en-US" sz="2600" spc="-50" dirty="0">
                <a:solidFill>
                  <a:srgbClr val="00476D"/>
                </a:solidFill>
                <a:latin typeface="+mn-lt"/>
              </a:rPr>
              <a:t>Spending</a:t>
            </a:r>
            <a:endParaRPr sz="2600" spc="-50" dirty="0">
              <a:solidFill>
                <a:srgbClr val="00476D"/>
              </a:solidFill>
              <a:latin typeface="+mn-lt"/>
            </a:endParaRPr>
          </a:p>
        </p:txBody>
      </p:sp>
      <p:sp>
        <p:nvSpPr>
          <p:cNvPr id="39" name="Rectangle 38">
            <a:extLst>
              <a:ext uri="{FF2B5EF4-FFF2-40B4-BE49-F238E27FC236}">
                <a16:creationId xmlns:a16="http://schemas.microsoft.com/office/drawing/2014/main" id="{50B58DF8-700C-44EA-8016-96A95B1696E5}"/>
              </a:ext>
            </a:extLst>
          </p:cNvPr>
          <p:cNvSpPr/>
          <p:nvPr/>
        </p:nvSpPr>
        <p:spPr>
          <a:xfrm>
            <a:off x="5370048" y="4168395"/>
            <a:ext cx="1820250" cy="7517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Prime Contractor</a:t>
            </a:r>
          </a:p>
        </p:txBody>
      </p:sp>
      <p:sp>
        <p:nvSpPr>
          <p:cNvPr id="40" name="Rectangle 39">
            <a:extLst>
              <a:ext uri="{FF2B5EF4-FFF2-40B4-BE49-F238E27FC236}">
                <a16:creationId xmlns:a16="http://schemas.microsoft.com/office/drawing/2014/main" id="{A9B5A052-CC06-4200-9A9A-065C1592CD77}"/>
              </a:ext>
            </a:extLst>
          </p:cNvPr>
          <p:cNvSpPr/>
          <p:nvPr/>
        </p:nvSpPr>
        <p:spPr>
          <a:xfrm rot="1840280">
            <a:off x="6159843" y="4040611"/>
            <a:ext cx="1603039" cy="492443"/>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600" b="1" dirty="0">
                <a:ln w="11430">
                  <a:solidFill>
                    <a:srgbClr val="FFC000"/>
                  </a:solidFill>
                </a:ln>
                <a:solidFill>
                  <a:srgbClr val="E46C0A"/>
                </a:solidFill>
                <a:effectLst>
                  <a:outerShdw blurRad="80000" dist="40000" dir="5040000" algn="tl">
                    <a:srgbClr val="000000">
                      <a:alpha val="30000"/>
                    </a:srgbClr>
                  </a:outerShdw>
                </a:effectLst>
              </a:rPr>
              <a:t>Certified</a:t>
            </a:r>
          </a:p>
        </p:txBody>
      </p:sp>
      <p:sp>
        <p:nvSpPr>
          <p:cNvPr id="41" name="Rectangle 40">
            <a:extLst>
              <a:ext uri="{FF2B5EF4-FFF2-40B4-BE49-F238E27FC236}">
                <a16:creationId xmlns:a16="http://schemas.microsoft.com/office/drawing/2014/main" id="{683BF679-13D6-4322-B059-2912B5FDC06D}"/>
              </a:ext>
            </a:extLst>
          </p:cNvPr>
          <p:cNvSpPr/>
          <p:nvPr/>
        </p:nvSpPr>
        <p:spPr>
          <a:xfrm>
            <a:off x="2845689" y="5347295"/>
            <a:ext cx="1314450" cy="7517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State Agency</a:t>
            </a:r>
          </a:p>
        </p:txBody>
      </p:sp>
      <p:sp>
        <p:nvSpPr>
          <p:cNvPr id="42" name="Right Arrow 15">
            <a:extLst>
              <a:ext uri="{FF2B5EF4-FFF2-40B4-BE49-F238E27FC236}">
                <a16:creationId xmlns:a16="http://schemas.microsoft.com/office/drawing/2014/main" id="{ED6A6CFE-A308-461C-959F-47EE4F55001D}"/>
              </a:ext>
            </a:extLst>
          </p:cNvPr>
          <p:cNvSpPr/>
          <p:nvPr/>
        </p:nvSpPr>
        <p:spPr>
          <a:xfrm>
            <a:off x="4445889" y="5327613"/>
            <a:ext cx="652270" cy="771469"/>
          </a:xfrm>
          <a:prstGeom prst="rightArrow">
            <a:avLst>
              <a:gd name="adj1" fmla="val 71053"/>
              <a:gd name="adj2" fmla="val 50000"/>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a:t>
            </a:r>
          </a:p>
        </p:txBody>
      </p:sp>
      <p:sp>
        <p:nvSpPr>
          <p:cNvPr id="43" name="Rectangle 42">
            <a:extLst>
              <a:ext uri="{FF2B5EF4-FFF2-40B4-BE49-F238E27FC236}">
                <a16:creationId xmlns:a16="http://schemas.microsoft.com/office/drawing/2014/main" id="{153FF45A-0534-4E10-850D-463FF7615575}"/>
              </a:ext>
            </a:extLst>
          </p:cNvPr>
          <p:cNvSpPr/>
          <p:nvPr/>
        </p:nvSpPr>
        <p:spPr>
          <a:xfrm>
            <a:off x="5381214" y="5322491"/>
            <a:ext cx="1820250" cy="7517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Prime Contractor</a:t>
            </a:r>
          </a:p>
        </p:txBody>
      </p:sp>
      <p:sp>
        <p:nvSpPr>
          <p:cNvPr id="45" name="Right Arrow 15">
            <a:extLst>
              <a:ext uri="{FF2B5EF4-FFF2-40B4-BE49-F238E27FC236}">
                <a16:creationId xmlns:a16="http://schemas.microsoft.com/office/drawing/2014/main" id="{34BE07F3-28AF-4B9A-AF89-CFF48E4E7497}"/>
              </a:ext>
            </a:extLst>
          </p:cNvPr>
          <p:cNvSpPr/>
          <p:nvPr/>
        </p:nvSpPr>
        <p:spPr>
          <a:xfrm>
            <a:off x="7482723" y="5302620"/>
            <a:ext cx="652270" cy="771469"/>
          </a:xfrm>
          <a:prstGeom prst="rightArrow">
            <a:avLst>
              <a:gd name="adj1" fmla="val 71053"/>
              <a:gd name="adj2" fmla="val 50000"/>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a:t>
            </a:r>
          </a:p>
        </p:txBody>
      </p:sp>
      <p:sp>
        <p:nvSpPr>
          <p:cNvPr id="46" name="Rectangle 45">
            <a:extLst>
              <a:ext uri="{FF2B5EF4-FFF2-40B4-BE49-F238E27FC236}">
                <a16:creationId xmlns:a16="http://schemas.microsoft.com/office/drawing/2014/main" id="{972EB6B0-6D86-4ECE-B004-A912190E1B48}"/>
              </a:ext>
            </a:extLst>
          </p:cNvPr>
          <p:cNvSpPr/>
          <p:nvPr/>
        </p:nvSpPr>
        <p:spPr>
          <a:xfrm>
            <a:off x="8418048" y="5297498"/>
            <a:ext cx="1820250" cy="7517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SDP </a:t>
            </a:r>
          </a:p>
          <a:p>
            <a:pPr algn="ctr"/>
            <a:r>
              <a:rPr lang="en-US" sz="2400" dirty="0"/>
              <a:t>Partner</a:t>
            </a:r>
          </a:p>
        </p:txBody>
      </p:sp>
      <p:sp>
        <p:nvSpPr>
          <p:cNvPr id="47" name="Rectangle 46">
            <a:extLst>
              <a:ext uri="{FF2B5EF4-FFF2-40B4-BE49-F238E27FC236}">
                <a16:creationId xmlns:a16="http://schemas.microsoft.com/office/drawing/2014/main" id="{E68FDB23-68BB-484B-9E94-6287E340AE08}"/>
              </a:ext>
            </a:extLst>
          </p:cNvPr>
          <p:cNvSpPr/>
          <p:nvPr/>
        </p:nvSpPr>
        <p:spPr>
          <a:xfrm rot="1840280">
            <a:off x="9172597" y="5132356"/>
            <a:ext cx="1603039" cy="492443"/>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600" b="1" dirty="0">
                <a:ln w="11430">
                  <a:solidFill>
                    <a:srgbClr val="FFC000"/>
                  </a:solidFill>
                </a:ln>
                <a:solidFill>
                  <a:srgbClr val="E46C0A"/>
                </a:solidFill>
                <a:effectLst>
                  <a:outerShdw blurRad="80000" dist="40000" dir="5040000" algn="tl">
                    <a:srgbClr val="000000">
                      <a:alpha val="30000"/>
                    </a:srgbClr>
                  </a:outerShdw>
                </a:effectLst>
              </a:rPr>
              <a:t>Certified</a:t>
            </a:r>
          </a:p>
        </p:txBody>
      </p:sp>
    </p:spTree>
    <p:extLst>
      <p:ext uri="{BB962C8B-B14F-4D97-AF65-F5344CB8AC3E}">
        <p14:creationId xmlns:p14="http://schemas.microsoft.com/office/powerpoint/2010/main" val="3598782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0B9FB-D6F5-47C0-8E91-7258B793420D}"/>
              </a:ext>
            </a:extLst>
          </p:cNvPr>
          <p:cNvSpPr>
            <a:spLocks noGrp="1"/>
          </p:cNvSpPr>
          <p:nvPr>
            <p:ph type="title"/>
          </p:nvPr>
        </p:nvSpPr>
        <p:spPr/>
        <p:txBody>
          <a:bodyPr/>
          <a:lstStyle/>
          <a:p>
            <a:r>
              <a:rPr lang="en-US" b="1" dirty="0"/>
              <a:t>Key Contract Requirements</a:t>
            </a:r>
          </a:p>
        </p:txBody>
      </p:sp>
      <p:sp>
        <p:nvSpPr>
          <p:cNvPr id="17" name="TextBox 16">
            <a:extLst>
              <a:ext uri="{FF2B5EF4-FFF2-40B4-BE49-F238E27FC236}">
                <a16:creationId xmlns:a16="http://schemas.microsoft.com/office/drawing/2014/main" id="{10D7309C-F33B-4693-80E4-44E4422A0554}"/>
              </a:ext>
            </a:extLst>
          </p:cNvPr>
          <p:cNvSpPr txBox="1"/>
          <p:nvPr/>
        </p:nvSpPr>
        <p:spPr>
          <a:xfrm>
            <a:off x="580332" y="1676400"/>
            <a:ext cx="2137468" cy="2819400"/>
          </a:xfrm>
          <a:prstGeom prst="rect">
            <a:avLst/>
          </a:prstGeom>
          <a:solidFill>
            <a:srgbClr val="00476D"/>
          </a:solidFill>
          <a:ln w="12700">
            <a:solidFill>
              <a:schemeClr val="tx2">
                <a:lumMod val="75000"/>
              </a:schemeClr>
            </a:solidFill>
          </a:ln>
        </p:spPr>
        <p:txBody>
          <a:bodyPr wrap="square" rtlCol="0" anchor="ctr" anchorCtr="0">
            <a:noAutofit/>
          </a:bodyPr>
          <a:lstStyle/>
          <a:p>
            <a:pPr marL="0" lvl="1" algn="ctr">
              <a:buClr>
                <a:schemeClr val="accent6">
                  <a:lumMod val="75000"/>
                </a:schemeClr>
              </a:buClr>
            </a:pPr>
            <a:r>
              <a:rPr lang="en-US" sz="10000" b="1" dirty="0">
                <a:solidFill>
                  <a:schemeClr val="bg1"/>
                </a:solidFill>
                <a:cs typeface="Arial" pitchFamily="34" charset="0"/>
              </a:rPr>
              <a:t>All</a:t>
            </a:r>
          </a:p>
        </p:txBody>
      </p:sp>
      <p:sp>
        <p:nvSpPr>
          <p:cNvPr id="18" name="Rectangle 17">
            <a:extLst>
              <a:ext uri="{FF2B5EF4-FFF2-40B4-BE49-F238E27FC236}">
                <a16:creationId xmlns:a16="http://schemas.microsoft.com/office/drawing/2014/main" id="{F0B5A5DD-A4CC-40A3-ABBE-0DE5FDC8894E}"/>
              </a:ext>
            </a:extLst>
          </p:cNvPr>
          <p:cNvSpPr/>
          <p:nvPr/>
        </p:nvSpPr>
        <p:spPr>
          <a:xfrm>
            <a:off x="2717800" y="1676400"/>
            <a:ext cx="9525000" cy="2819400"/>
          </a:xfrm>
          <a:prstGeom prst="rect">
            <a:avLst/>
          </a:prstGeom>
          <a:solidFill>
            <a:schemeClr val="accent1">
              <a:lumMod val="20000"/>
              <a:lumOff val="80000"/>
            </a:schemeClr>
          </a:solid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9900" lvl="1" indent="-279400">
              <a:buClr>
                <a:schemeClr val="accent6">
                  <a:lumMod val="75000"/>
                </a:schemeClr>
              </a:buClr>
              <a:buSzPct val="110000"/>
              <a:buFont typeface="Arial" panose="020B0604020202020204" pitchFamily="34" charset="0"/>
              <a:buChar char="•"/>
            </a:pPr>
            <a:r>
              <a:rPr lang="en-US" sz="2500" b="1" dirty="0">
                <a:solidFill>
                  <a:schemeClr val="dk1"/>
                </a:solidFill>
                <a:latin typeface="Calibri" panose="020F0502020204030204" pitchFamily="34" charset="0"/>
              </a:rPr>
              <a:t>Bidders</a:t>
            </a:r>
            <a:r>
              <a:rPr lang="en-US" sz="2500" dirty="0">
                <a:solidFill>
                  <a:schemeClr val="dk1"/>
                </a:solidFill>
                <a:latin typeface="Calibri" panose="020F0502020204030204" pitchFamily="34" charset="0"/>
              </a:rPr>
              <a:t> proposed a % of their contract sales to be spent with certified diverse companies (SDP Partners).</a:t>
            </a:r>
          </a:p>
          <a:p>
            <a:pPr marL="469900" lvl="1" indent="-279400">
              <a:buClr>
                <a:schemeClr val="accent6">
                  <a:lumMod val="75000"/>
                </a:schemeClr>
              </a:buClr>
              <a:buSzPct val="110000"/>
              <a:buFont typeface="Arial" panose="020B0604020202020204" pitchFamily="34" charset="0"/>
              <a:buChar char="•"/>
            </a:pPr>
            <a:endParaRPr lang="en-US" sz="1000" b="1" dirty="0">
              <a:solidFill>
                <a:schemeClr val="dk1"/>
              </a:solidFill>
              <a:latin typeface="Calibri" panose="020F0502020204030204" pitchFamily="34" charset="0"/>
            </a:endParaRPr>
          </a:p>
          <a:p>
            <a:pPr marL="469900" lvl="1" indent="-279400">
              <a:buClr>
                <a:schemeClr val="accent6">
                  <a:lumMod val="75000"/>
                </a:schemeClr>
              </a:buClr>
              <a:buSzPct val="110000"/>
              <a:buFont typeface="Arial" panose="020B0604020202020204" pitchFamily="34" charset="0"/>
              <a:buChar char="•"/>
            </a:pPr>
            <a:r>
              <a:rPr lang="en-US" sz="2500" b="1" dirty="0">
                <a:solidFill>
                  <a:schemeClr val="dk1"/>
                </a:solidFill>
                <a:latin typeface="Calibri" panose="020F0502020204030204" pitchFamily="34" charset="0"/>
              </a:rPr>
              <a:t>Contractors</a:t>
            </a:r>
            <a:r>
              <a:rPr lang="en-US" sz="2500" dirty="0">
                <a:solidFill>
                  <a:schemeClr val="dk1"/>
                </a:solidFill>
                <a:latin typeface="Calibri" panose="020F0502020204030204" pitchFamily="34" charset="0"/>
              </a:rPr>
              <a:t> must report spending with SDP Partner(s) for the duration of the contract.</a:t>
            </a:r>
          </a:p>
          <a:p>
            <a:pPr marL="469900" lvl="1" indent="-279400">
              <a:buClr>
                <a:schemeClr val="accent6">
                  <a:lumMod val="75000"/>
                </a:schemeClr>
              </a:buClr>
              <a:buSzPct val="110000"/>
              <a:buFont typeface="Arial" panose="020B0604020202020204" pitchFamily="34" charset="0"/>
              <a:buChar char="•"/>
            </a:pPr>
            <a:endParaRPr lang="en-US" sz="1000" b="1" dirty="0">
              <a:solidFill>
                <a:schemeClr val="dk1"/>
              </a:solidFill>
              <a:latin typeface="Calibri" panose="020F0502020204030204" pitchFamily="34" charset="0"/>
            </a:endParaRPr>
          </a:p>
          <a:p>
            <a:pPr marL="469900" lvl="1" indent="-279400">
              <a:buClr>
                <a:schemeClr val="accent6">
                  <a:lumMod val="75000"/>
                </a:schemeClr>
              </a:buClr>
              <a:buSzPct val="110000"/>
              <a:buFont typeface="Arial" panose="020B0604020202020204" pitchFamily="34" charset="0"/>
              <a:buChar char="•"/>
            </a:pPr>
            <a:r>
              <a:rPr lang="en-US" sz="2500" b="1" dirty="0">
                <a:solidFill>
                  <a:schemeClr val="dk1"/>
                </a:solidFill>
                <a:latin typeface="Calibri" panose="020F0502020204030204" pitchFamily="34" charset="0"/>
              </a:rPr>
              <a:t>SDP Partners </a:t>
            </a:r>
            <a:r>
              <a:rPr lang="en-US" sz="2500" dirty="0">
                <a:solidFill>
                  <a:schemeClr val="tx1"/>
                </a:solidFill>
                <a:latin typeface="Calibri" panose="020F0502020204030204" pitchFamily="34" charset="0"/>
              </a:rPr>
              <a:t>utilized by Contractors </a:t>
            </a:r>
            <a:r>
              <a:rPr lang="en-US" sz="2500" dirty="0">
                <a:solidFill>
                  <a:schemeClr val="dk1"/>
                </a:solidFill>
                <a:latin typeface="Calibri" panose="020F0502020204030204" pitchFamily="34" charset="0"/>
              </a:rPr>
              <a:t>must be listed in one of the two directories identified in this presentation.</a:t>
            </a:r>
            <a:endParaRPr lang="en-US" sz="2500" dirty="0">
              <a:cs typeface="Arial" pitchFamily="34" charset="0"/>
            </a:endParaRPr>
          </a:p>
        </p:txBody>
      </p:sp>
      <p:pic>
        <p:nvPicPr>
          <p:cNvPr id="19" name="Picture 18">
            <a:extLst>
              <a:ext uri="{FF2B5EF4-FFF2-40B4-BE49-F238E27FC236}">
                <a16:creationId xmlns:a16="http://schemas.microsoft.com/office/drawing/2014/main" id="{63452C7F-12E3-400C-AFDD-9C9D4957F6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713" y="4727233"/>
            <a:ext cx="3148539" cy="1535157"/>
          </a:xfrm>
          <a:prstGeom prst="rect">
            <a:avLst/>
          </a:prstGeom>
        </p:spPr>
      </p:pic>
      <p:sp>
        <p:nvSpPr>
          <p:cNvPr id="20" name="Rectangle 19">
            <a:extLst>
              <a:ext uri="{FF2B5EF4-FFF2-40B4-BE49-F238E27FC236}">
                <a16:creationId xmlns:a16="http://schemas.microsoft.com/office/drawing/2014/main" id="{B07F1D1C-BD95-491A-B62A-EDEADF9F6B63}"/>
              </a:ext>
            </a:extLst>
          </p:cNvPr>
          <p:cNvSpPr/>
          <p:nvPr/>
        </p:nvSpPr>
        <p:spPr>
          <a:xfrm>
            <a:off x="3860800" y="4771536"/>
            <a:ext cx="8382000" cy="1446550"/>
          </a:xfrm>
          <a:prstGeom prst="rect">
            <a:avLst/>
          </a:prstGeom>
          <a:solidFill>
            <a:schemeClr val="accent1">
              <a:lumMod val="20000"/>
              <a:lumOff val="80000"/>
            </a:schemeClr>
          </a:solidFill>
        </p:spPr>
        <p:txBody>
          <a:bodyPr wrap="square">
            <a:spAutoFit/>
          </a:bodyPr>
          <a:lstStyle/>
          <a:p>
            <a:pPr indent="1028700">
              <a:buClr>
                <a:schemeClr val="accent6">
                  <a:lumMod val="75000"/>
                </a:schemeClr>
              </a:buClr>
            </a:pPr>
            <a:r>
              <a:rPr lang="en-US" sz="2200" b="1" dirty="0">
                <a:latin typeface="+mn-lt"/>
                <a:cs typeface="Arial" pitchFamily="34" charset="0"/>
              </a:rPr>
              <a:t>The SDP requirements apply even if your company:</a:t>
            </a:r>
          </a:p>
          <a:p>
            <a:pPr marL="1314450" lvl="1" indent="-285750">
              <a:buClr>
                <a:srgbClr val="E46C0A"/>
              </a:buClr>
              <a:buFont typeface="Arial" panose="020B0604020202020204" pitchFamily="34" charset="0"/>
              <a:buChar char="•"/>
            </a:pPr>
            <a:r>
              <a:rPr lang="en-US" sz="2200" dirty="0">
                <a:latin typeface="+mn-lt"/>
                <a:cs typeface="Arial" pitchFamily="34" charset="0"/>
              </a:rPr>
              <a:t>Expects to do less than $250,000 per year in business.</a:t>
            </a:r>
          </a:p>
          <a:p>
            <a:pPr marL="1314450" lvl="1" indent="-285750">
              <a:buClr>
                <a:srgbClr val="E46C0A"/>
              </a:buClr>
              <a:buFont typeface="Arial" panose="020B0604020202020204" pitchFamily="34" charset="0"/>
              <a:buChar char="•"/>
            </a:pPr>
            <a:r>
              <a:rPr lang="en-US" sz="2200" dirty="0">
                <a:latin typeface="+mn-lt"/>
                <a:cs typeface="Arial" pitchFamily="34" charset="0"/>
              </a:rPr>
              <a:t>Does not have SDP Partners at the moment.</a:t>
            </a:r>
          </a:p>
          <a:p>
            <a:pPr marL="1314450" lvl="1" indent="-285750">
              <a:buClr>
                <a:srgbClr val="E46C0A"/>
              </a:buClr>
              <a:buFont typeface="Arial" panose="020B0604020202020204" pitchFamily="34" charset="0"/>
              <a:buChar char="•"/>
            </a:pPr>
            <a:r>
              <a:rPr lang="en-US" sz="2200" dirty="0">
                <a:latin typeface="+mn-lt"/>
                <a:cs typeface="Arial" pitchFamily="34" charset="0"/>
              </a:rPr>
              <a:t>Is a certified diverse business.</a:t>
            </a:r>
          </a:p>
        </p:txBody>
      </p:sp>
      <p:sp>
        <p:nvSpPr>
          <p:cNvPr id="9" name="Shape 1263">
            <a:extLst>
              <a:ext uri="{FF2B5EF4-FFF2-40B4-BE49-F238E27FC236}">
                <a16:creationId xmlns:a16="http://schemas.microsoft.com/office/drawing/2014/main" id="{C13A0CAA-70C5-4DF9-95DE-2295DCE59C46}"/>
              </a:ext>
            </a:extLst>
          </p:cNvPr>
          <p:cNvSpPr/>
          <p:nvPr/>
        </p:nvSpPr>
        <p:spPr>
          <a:xfrm>
            <a:off x="4013200" y="4921103"/>
            <a:ext cx="762000" cy="721692"/>
          </a:xfrm>
          <a:prstGeom prst="ellipse">
            <a:avLst/>
          </a:prstGeom>
          <a:solidFill>
            <a:srgbClr val="00476D"/>
          </a:solidFill>
          <a:ln w="12700">
            <a:miter lim="400000"/>
            <a:tailEnd type="triangle"/>
          </a:ln>
        </p:spPr>
        <p:txBody>
          <a:bodyPr tIns="34290" bIns="34290" anchor="ctr"/>
          <a:lstStyle/>
          <a:p>
            <a:pPr algn="ctr" defTabSz="342900">
              <a:defRPr sz="3600">
                <a:solidFill>
                  <a:srgbClr val="FFFFFF"/>
                </a:solidFill>
                <a:latin typeface="Calibri"/>
                <a:ea typeface="Calibri"/>
                <a:cs typeface="Calibri"/>
                <a:sym typeface="Calibri"/>
              </a:defRPr>
            </a:pPr>
            <a:r>
              <a:rPr lang="en-US" sz="3000" b="1" dirty="0"/>
              <a:t>!</a:t>
            </a:r>
            <a:endParaRPr sz="3000" b="1" dirty="0"/>
          </a:p>
        </p:txBody>
      </p:sp>
    </p:spTree>
    <p:extLst>
      <p:ext uri="{BB962C8B-B14F-4D97-AF65-F5344CB8AC3E}">
        <p14:creationId xmlns:p14="http://schemas.microsoft.com/office/powerpoint/2010/main" val="597516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0B9FB-D6F5-47C0-8E91-7258B793420D}"/>
              </a:ext>
            </a:extLst>
          </p:cNvPr>
          <p:cNvSpPr>
            <a:spLocks noGrp="1"/>
          </p:cNvSpPr>
          <p:nvPr>
            <p:ph type="title"/>
          </p:nvPr>
        </p:nvSpPr>
        <p:spPr/>
        <p:txBody>
          <a:bodyPr/>
          <a:lstStyle/>
          <a:p>
            <a:r>
              <a:rPr lang="en-US" b="1" dirty="0"/>
              <a:t>Supplier Diversity Program Plan Forms</a:t>
            </a:r>
          </a:p>
        </p:txBody>
      </p:sp>
      <p:sp>
        <p:nvSpPr>
          <p:cNvPr id="15" name="Chevron 11">
            <a:extLst>
              <a:ext uri="{FF2B5EF4-FFF2-40B4-BE49-F238E27FC236}">
                <a16:creationId xmlns:a16="http://schemas.microsoft.com/office/drawing/2014/main" id="{21C8E9D7-5776-474B-B6DB-02D3BF3B6492}"/>
              </a:ext>
            </a:extLst>
          </p:cNvPr>
          <p:cNvSpPr/>
          <p:nvPr/>
        </p:nvSpPr>
        <p:spPr>
          <a:xfrm>
            <a:off x="2449363" y="1852389"/>
            <a:ext cx="3621237" cy="639187"/>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a:solidFill>
                  <a:prstClr val="black"/>
                </a:solidFill>
              </a:rPr>
              <a:t>When Bidding</a:t>
            </a:r>
          </a:p>
        </p:txBody>
      </p:sp>
      <p:grpSp>
        <p:nvGrpSpPr>
          <p:cNvPr id="8" name="Group 7">
            <a:extLst>
              <a:ext uri="{FF2B5EF4-FFF2-40B4-BE49-F238E27FC236}">
                <a16:creationId xmlns:a16="http://schemas.microsoft.com/office/drawing/2014/main" id="{3A7677E3-9FFD-468F-A7B3-7677B5DD3332}"/>
              </a:ext>
            </a:extLst>
          </p:cNvPr>
          <p:cNvGrpSpPr/>
          <p:nvPr/>
        </p:nvGrpSpPr>
        <p:grpSpPr>
          <a:xfrm>
            <a:off x="7576337" y="1852389"/>
            <a:ext cx="4059932" cy="3610461"/>
            <a:chOff x="5867400" y="1263934"/>
            <a:chExt cx="2498864" cy="2222217"/>
          </a:xfrm>
        </p:grpSpPr>
        <p:sp>
          <p:nvSpPr>
            <p:cNvPr id="10" name="Chevron 17">
              <a:extLst>
                <a:ext uri="{FF2B5EF4-FFF2-40B4-BE49-F238E27FC236}">
                  <a16:creationId xmlns:a16="http://schemas.microsoft.com/office/drawing/2014/main" id="{8B6168A6-F2DA-4240-A8DB-420D1D014631}"/>
                </a:ext>
              </a:extLst>
            </p:cNvPr>
            <p:cNvSpPr/>
            <p:nvPr/>
          </p:nvSpPr>
          <p:spPr>
            <a:xfrm>
              <a:off x="5867400" y="1263934"/>
              <a:ext cx="2498864" cy="393416"/>
            </a:xfrm>
            <a:prstGeom prst="chevron">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a:solidFill>
                    <a:prstClr val="black"/>
                  </a:solidFill>
                </a:rPr>
                <a:t>When Reporting</a:t>
              </a:r>
            </a:p>
          </p:txBody>
        </p:sp>
        <p:pic>
          <p:nvPicPr>
            <p:cNvPr id="11" name="Picture 10">
              <a:extLst>
                <a:ext uri="{FF2B5EF4-FFF2-40B4-BE49-F238E27FC236}">
                  <a16:creationId xmlns:a16="http://schemas.microsoft.com/office/drawing/2014/main" id="{4F942D3D-2233-4800-988C-4EEEBB4C5D7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359" r="9794"/>
            <a:stretch/>
          </p:blipFill>
          <p:spPr>
            <a:xfrm>
              <a:off x="5918171" y="1724879"/>
              <a:ext cx="2235229" cy="1761272"/>
            </a:xfrm>
            <a:prstGeom prst="rect">
              <a:avLst/>
            </a:prstGeom>
            <a:ln>
              <a:noFill/>
            </a:ln>
            <a:effectLst>
              <a:outerShdw blurRad="292100" dist="139700" dir="2700000" algn="tl" rotWithShape="0">
                <a:srgbClr val="333333">
                  <a:alpha val="65000"/>
                </a:srgbClr>
              </a:outerShdw>
            </a:effectLst>
          </p:spPr>
        </p:pic>
      </p:grpSp>
      <p:sp>
        <p:nvSpPr>
          <p:cNvPr id="17" name="Oval 16">
            <a:extLst>
              <a:ext uri="{FF2B5EF4-FFF2-40B4-BE49-F238E27FC236}">
                <a16:creationId xmlns:a16="http://schemas.microsoft.com/office/drawing/2014/main" id="{FFF2C100-86B8-4D85-B6A1-55F9BF5F8BFF}"/>
              </a:ext>
            </a:extLst>
          </p:cNvPr>
          <p:cNvSpPr/>
          <p:nvPr/>
        </p:nvSpPr>
        <p:spPr>
          <a:xfrm>
            <a:off x="9804400" y="5162455"/>
            <a:ext cx="3505200" cy="1771743"/>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000" b="1" dirty="0">
                <a:solidFill>
                  <a:prstClr val="white"/>
                </a:solidFill>
              </a:rPr>
              <a:t>On a quarterly basis, contractors report amounts spent with SDP Partners.</a:t>
            </a:r>
          </a:p>
        </p:txBody>
      </p:sp>
      <p:pic>
        <p:nvPicPr>
          <p:cNvPr id="19" name="Picture 18">
            <a:extLst>
              <a:ext uri="{FF2B5EF4-FFF2-40B4-BE49-F238E27FC236}">
                <a16:creationId xmlns:a16="http://schemas.microsoft.com/office/drawing/2014/main" id="{05048ABE-B854-432B-9F4E-A63F44337426}"/>
              </a:ext>
            </a:extLst>
          </p:cNvPr>
          <p:cNvPicPr>
            <a:picLocks noChangeAspect="1"/>
          </p:cNvPicPr>
          <p:nvPr/>
        </p:nvPicPr>
        <p:blipFill>
          <a:blip r:embed="rId4"/>
          <a:stretch>
            <a:fillRect/>
          </a:stretch>
        </p:blipFill>
        <p:spPr>
          <a:xfrm>
            <a:off x="2951326" y="2700376"/>
            <a:ext cx="2417359" cy="3610239"/>
          </a:xfrm>
          <a:prstGeom prst="rect">
            <a:avLst/>
          </a:prstGeom>
        </p:spPr>
      </p:pic>
      <p:sp>
        <p:nvSpPr>
          <p:cNvPr id="6" name="Oval 5">
            <a:extLst>
              <a:ext uri="{FF2B5EF4-FFF2-40B4-BE49-F238E27FC236}">
                <a16:creationId xmlns:a16="http://schemas.microsoft.com/office/drawing/2014/main" id="{4EDF0101-246C-48B9-AC82-0BAEA19643C4}"/>
              </a:ext>
            </a:extLst>
          </p:cNvPr>
          <p:cNvSpPr/>
          <p:nvPr/>
        </p:nvSpPr>
        <p:spPr>
          <a:xfrm>
            <a:off x="508000" y="5162456"/>
            <a:ext cx="4724400" cy="1771743"/>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000" b="1" dirty="0">
                <a:solidFill>
                  <a:prstClr val="white"/>
                </a:solidFill>
              </a:rPr>
              <a:t>Bidders pledge a % of sales to be spent with SDP Partners and describe current supplier diversity efforts.</a:t>
            </a:r>
          </a:p>
        </p:txBody>
      </p:sp>
    </p:spTree>
    <p:extLst>
      <p:ext uri="{BB962C8B-B14F-4D97-AF65-F5344CB8AC3E}">
        <p14:creationId xmlns:p14="http://schemas.microsoft.com/office/powerpoint/2010/main" val="16732971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0B9FB-D6F5-47C0-8E91-7258B793420D}"/>
              </a:ext>
            </a:extLst>
          </p:cNvPr>
          <p:cNvSpPr>
            <a:spLocks noGrp="1"/>
          </p:cNvSpPr>
          <p:nvPr>
            <p:ph type="title"/>
          </p:nvPr>
        </p:nvSpPr>
        <p:spPr/>
        <p:txBody>
          <a:bodyPr/>
          <a:lstStyle/>
          <a:p>
            <a:r>
              <a:rPr lang="en-US" b="1" dirty="0"/>
              <a:t>Eligible Partner Certifications</a:t>
            </a:r>
          </a:p>
        </p:txBody>
      </p:sp>
      <p:graphicFrame>
        <p:nvGraphicFramePr>
          <p:cNvPr id="4" name="Table 3">
            <a:extLst>
              <a:ext uri="{FF2B5EF4-FFF2-40B4-BE49-F238E27FC236}">
                <a16:creationId xmlns:a16="http://schemas.microsoft.com/office/drawing/2014/main" id="{A5E5CB4E-F6AA-416D-860F-7BC0A193B05B}"/>
              </a:ext>
            </a:extLst>
          </p:cNvPr>
          <p:cNvGraphicFramePr>
            <a:graphicFrameLocks noGrp="1"/>
          </p:cNvGraphicFramePr>
          <p:nvPr/>
        </p:nvGraphicFramePr>
        <p:xfrm>
          <a:off x="4013200" y="1781409"/>
          <a:ext cx="8077200" cy="3622433"/>
        </p:xfrm>
        <a:graphic>
          <a:graphicData uri="http://schemas.openxmlformats.org/drawingml/2006/table">
            <a:tbl>
              <a:tblPr firstRow="1" bandRow="1">
                <a:tableStyleId>{5C22544A-7EE6-4342-B048-85BDC9FD1C3A}</a:tableStyleId>
              </a:tblPr>
              <a:tblGrid>
                <a:gridCol w="1508985">
                  <a:extLst>
                    <a:ext uri="{9D8B030D-6E8A-4147-A177-3AD203B41FA5}">
                      <a16:colId xmlns:a16="http://schemas.microsoft.com/office/drawing/2014/main" val="20000"/>
                    </a:ext>
                  </a:extLst>
                </a:gridCol>
                <a:gridCol w="6568215">
                  <a:extLst>
                    <a:ext uri="{9D8B030D-6E8A-4147-A177-3AD203B41FA5}">
                      <a16:colId xmlns:a16="http://schemas.microsoft.com/office/drawing/2014/main" val="20001"/>
                    </a:ext>
                  </a:extLst>
                </a:gridCol>
              </a:tblGrid>
              <a:tr h="371663">
                <a:tc>
                  <a:txBody>
                    <a:bodyPr/>
                    <a:lstStyle/>
                    <a:p>
                      <a:pPr algn="l"/>
                      <a:r>
                        <a:rPr lang="en-US" sz="2000" dirty="0"/>
                        <a:t>Categories</a:t>
                      </a:r>
                      <a:endParaRPr lang="en-US" sz="2000" dirty="0">
                        <a:latin typeface="Calibri" panose="020F0502020204030204" pitchFamily="34" charset="0"/>
                      </a:endParaRPr>
                    </a:p>
                  </a:txBody>
                  <a:tcPr marL="68580" marR="68580" marT="34290" marB="34290" anchor="ctr"/>
                </a:tc>
                <a:tc>
                  <a:txBody>
                    <a:bodyPr/>
                    <a:lstStyle/>
                    <a:p>
                      <a:pPr algn="l"/>
                      <a:r>
                        <a:rPr lang="en-US" sz="2000" dirty="0"/>
                        <a:t>Meaning . . .</a:t>
                      </a:r>
                      <a:endParaRPr lang="en-US" sz="2000" b="0" dirty="0">
                        <a:latin typeface="Calibri" panose="020F0502020204030204" pitchFamily="34" charset="0"/>
                      </a:endParaRPr>
                    </a:p>
                  </a:txBody>
                  <a:tcPr marL="68580" marR="68580" marT="34290" marB="34290" anchor="ctr"/>
                </a:tc>
                <a:extLst>
                  <a:ext uri="{0D108BD9-81ED-4DB2-BD59-A6C34878D82A}">
                    <a16:rowId xmlns:a16="http://schemas.microsoft.com/office/drawing/2014/main" val="10000"/>
                  </a:ext>
                </a:extLst>
              </a:tr>
              <a:tr h="695678">
                <a:tc>
                  <a:txBody>
                    <a:bodyPr/>
                    <a:lstStyle/>
                    <a:p>
                      <a:pPr algn="l"/>
                      <a:r>
                        <a:rPr lang="en-US" sz="2000" b="1" dirty="0"/>
                        <a:t>MBE</a:t>
                      </a:r>
                    </a:p>
                    <a:p>
                      <a:pPr algn="l"/>
                      <a:r>
                        <a:rPr lang="en-US" sz="2000" b="1" kern="1200" dirty="0">
                          <a:solidFill>
                            <a:schemeClr val="dk1"/>
                          </a:solidFill>
                          <a:latin typeface="+mn-lt"/>
                          <a:ea typeface="+mn-ea"/>
                          <a:cs typeface="+mn-cs"/>
                        </a:rPr>
                        <a:t>M/NPO</a:t>
                      </a:r>
                    </a:p>
                  </a:txBody>
                  <a:tcPr marL="68580" marR="68580" marT="34290" marB="34290" anchor="ctr"/>
                </a:tc>
                <a:tc>
                  <a:txBody>
                    <a:bodyPr/>
                    <a:lstStyle/>
                    <a:p>
                      <a:pPr algn="l"/>
                      <a:r>
                        <a:rPr lang="en-US" sz="2000" kern="1200" dirty="0">
                          <a:solidFill>
                            <a:schemeClr val="dk1"/>
                          </a:solidFill>
                          <a:latin typeface="+mn-lt"/>
                          <a:ea typeface="+mn-ea"/>
                          <a:cs typeface="+mn-cs"/>
                        </a:rPr>
                        <a:t>Minority Business Enterprise</a:t>
                      </a:r>
                    </a:p>
                    <a:p>
                      <a:pPr algn="l"/>
                      <a:r>
                        <a:rPr lang="en-US" sz="2000" kern="1200" dirty="0">
                          <a:solidFill>
                            <a:schemeClr val="dk1"/>
                          </a:solidFill>
                          <a:latin typeface="+mn-lt"/>
                          <a:ea typeface="+mn-ea"/>
                          <a:cs typeface="+mn-cs"/>
                        </a:rPr>
                        <a:t>Minority</a:t>
                      </a:r>
                      <a:r>
                        <a:rPr lang="en-US" sz="2000" kern="1200" baseline="0" dirty="0">
                          <a:solidFill>
                            <a:schemeClr val="dk1"/>
                          </a:solidFill>
                          <a:latin typeface="+mn-lt"/>
                          <a:ea typeface="+mn-ea"/>
                          <a:cs typeface="+mn-cs"/>
                        </a:rPr>
                        <a:t> Non-Profit Organization</a:t>
                      </a:r>
                      <a:endParaRPr lang="en-US" sz="2000" kern="1200" dirty="0">
                        <a:solidFill>
                          <a:schemeClr val="dk1"/>
                        </a:solidFill>
                        <a:latin typeface="+mn-lt"/>
                        <a:ea typeface="+mn-ea"/>
                        <a:cs typeface="+mn-cs"/>
                      </a:endParaRPr>
                    </a:p>
                  </a:txBody>
                  <a:tcPr marL="68580" marR="68580" marT="34290" marB="34290" anchor="ctr"/>
                </a:tc>
                <a:extLst>
                  <a:ext uri="{0D108BD9-81ED-4DB2-BD59-A6C34878D82A}">
                    <a16:rowId xmlns:a16="http://schemas.microsoft.com/office/drawing/2014/main" val="10001"/>
                  </a:ext>
                </a:extLst>
              </a:tr>
              <a:tr h="695678">
                <a:tc>
                  <a:txBody>
                    <a:bodyPr/>
                    <a:lstStyle/>
                    <a:p>
                      <a:pPr algn="l"/>
                      <a:r>
                        <a:rPr lang="en-US" sz="2000" b="1" dirty="0"/>
                        <a:t>WBE</a:t>
                      </a:r>
                    </a:p>
                    <a:p>
                      <a:pPr algn="l"/>
                      <a:r>
                        <a:rPr lang="en-US" sz="2000" b="1" dirty="0">
                          <a:latin typeface="Calibri" panose="020F0502020204030204" pitchFamily="34" charset="0"/>
                        </a:rPr>
                        <a:t>W/NPO</a:t>
                      </a:r>
                    </a:p>
                  </a:txBody>
                  <a:tcPr marL="68580" marR="68580" marT="34290" marB="34290" anchor="ctr"/>
                </a:tc>
                <a:tc>
                  <a:txBody>
                    <a:bodyPr/>
                    <a:lstStyle/>
                    <a:p>
                      <a:pPr algn="l"/>
                      <a:r>
                        <a:rPr lang="en-US" sz="2000" dirty="0"/>
                        <a:t>Woman Business Enterprise</a:t>
                      </a:r>
                    </a:p>
                    <a:p>
                      <a:pPr marL="0" marR="0" indent="0" algn="l" defTabSz="879176" rtl="0" eaLnBrk="1" fontAlgn="auto" latinLnBrk="0" hangingPunct="1">
                        <a:lnSpc>
                          <a:spcPct val="100000"/>
                        </a:lnSpc>
                        <a:spcBef>
                          <a:spcPts val="0"/>
                        </a:spcBef>
                        <a:spcAft>
                          <a:spcPts val="0"/>
                        </a:spcAft>
                        <a:buClrTx/>
                        <a:buSzTx/>
                        <a:buFontTx/>
                        <a:buNone/>
                        <a:tabLst/>
                        <a:defRPr/>
                      </a:pPr>
                      <a:r>
                        <a:rPr lang="en-US" sz="2000" kern="1200" dirty="0">
                          <a:solidFill>
                            <a:schemeClr val="dk1"/>
                          </a:solidFill>
                          <a:latin typeface="+mn-lt"/>
                          <a:ea typeface="+mn-ea"/>
                          <a:cs typeface="+mn-cs"/>
                        </a:rPr>
                        <a:t>Women </a:t>
                      </a:r>
                      <a:r>
                        <a:rPr lang="en-US" sz="2000" kern="1200" baseline="0" dirty="0">
                          <a:solidFill>
                            <a:schemeClr val="dk1"/>
                          </a:solidFill>
                          <a:latin typeface="+mn-lt"/>
                          <a:ea typeface="+mn-ea"/>
                          <a:cs typeface="+mn-cs"/>
                        </a:rPr>
                        <a:t>Non-Profit Organization</a:t>
                      </a:r>
                      <a:endParaRPr lang="en-US" sz="2000" kern="1200" dirty="0">
                        <a:solidFill>
                          <a:schemeClr val="dk1"/>
                        </a:solidFill>
                        <a:latin typeface="+mn-lt"/>
                        <a:ea typeface="+mn-ea"/>
                        <a:cs typeface="+mn-cs"/>
                      </a:endParaRPr>
                    </a:p>
                  </a:txBody>
                  <a:tcPr marL="68580" marR="68580" marT="34290" marB="34290" anchor="ctr"/>
                </a:tc>
                <a:extLst>
                  <a:ext uri="{0D108BD9-81ED-4DB2-BD59-A6C34878D82A}">
                    <a16:rowId xmlns:a16="http://schemas.microsoft.com/office/drawing/2014/main" val="10002"/>
                  </a:ext>
                </a:extLst>
              </a:tr>
              <a:tr h="75538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a:t>VBE</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a:latin typeface="Calibri" panose="020F0502020204030204" pitchFamily="34" charset="0"/>
                        </a:rPr>
                        <a:t>SDVOBE</a:t>
                      </a:r>
                    </a:p>
                  </a:txBody>
                  <a:tcPr marL="68580" marR="68580" marT="34290" marB="34290"/>
                </a:tc>
                <a:tc>
                  <a:txBody>
                    <a:bodyPr/>
                    <a:lstStyle/>
                    <a:p>
                      <a:pPr algn="l"/>
                      <a:r>
                        <a:rPr lang="en-US" sz="2000" dirty="0"/>
                        <a:t>Veteran Business Enterprise</a:t>
                      </a:r>
                    </a:p>
                    <a:p>
                      <a:pPr marL="0" marR="0" indent="0" algn="l" defTabSz="879176" rtl="0" eaLnBrk="1" fontAlgn="auto" latinLnBrk="0" hangingPunct="1">
                        <a:lnSpc>
                          <a:spcPct val="100000"/>
                        </a:lnSpc>
                        <a:spcBef>
                          <a:spcPts val="0"/>
                        </a:spcBef>
                        <a:spcAft>
                          <a:spcPts val="0"/>
                        </a:spcAft>
                        <a:buClrTx/>
                        <a:buSzTx/>
                        <a:buFontTx/>
                        <a:buNone/>
                        <a:tabLst/>
                        <a:defRPr/>
                      </a:pPr>
                      <a:r>
                        <a:rPr lang="en-US" sz="2000" dirty="0"/>
                        <a:t>Service-Disabled Veteran-Owned Business</a:t>
                      </a:r>
                      <a:r>
                        <a:rPr lang="en-US" sz="2000" baseline="0" dirty="0"/>
                        <a:t> Enterprise</a:t>
                      </a:r>
                      <a:endParaRPr lang="en-US" sz="2000" b="1" dirty="0">
                        <a:latin typeface="Calibri" panose="020F0502020204030204" pitchFamily="34" charset="0"/>
                      </a:endParaRPr>
                    </a:p>
                  </a:txBody>
                  <a:tcPr marL="68580" marR="68580" marT="34290" marB="34290" anchor="ctr"/>
                </a:tc>
                <a:extLst>
                  <a:ext uri="{0D108BD9-81ED-4DB2-BD59-A6C34878D82A}">
                    <a16:rowId xmlns:a16="http://schemas.microsoft.com/office/drawing/2014/main" val="10003"/>
                  </a:ext>
                </a:extLst>
              </a:tr>
              <a:tr h="551750">
                <a:tc>
                  <a:txBody>
                    <a:bodyPr/>
                    <a:lstStyle/>
                    <a:p>
                      <a:pPr algn="l"/>
                      <a:r>
                        <a:rPr lang="en-US" sz="2000" b="1" dirty="0"/>
                        <a:t>DOBE</a:t>
                      </a:r>
                      <a:endParaRPr lang="en-US" sz="2000" b="1" dirty="0">
                        <a:latin typeface="Calibri" panose="020F0502020204030204" pitchFamily="34" charset="0"/>
                      </a:endParaRPr>
                    </a:p>
                  </a:txBody>
                  <a:tcPr marL="68580" marR="68580" marT="34290" marB="34290" anchor="ctr"/>
                </a:tc>
                <a:tc>
                  <a:txBody>
                    <a:bodyPr/>
                    <a:lstStyle/>
                    <a:p>
                      <a:pPr algn="l"/>
                      <a:r>
                        <a:rPr lang="en-US" sz="2000" dirty="0"/>
                        <a:t>Disability-Owned</a:t>
                      </a:r>
                      <a:r>
                        <a:rPr lang="en-US" sz="2000" baseline="0" dirty="0"/>
                        <a:t> Business Enterprise</a:t>
                      </a:r>
                      <a:endParaRPr lang="en-US" sz="2000" b="1" dirty="0">
                        <a:latin typeface="Calibri" panose="020F0502020204030204" pitchFamily="34" charset="0"/>
                      </a:endParaRPr>
                    </a:p>
                  </a:txBody>
                  <a:tcPr marL="68580" marR="68580" marT="34290" marB="34290" anchor="ctr"/>
                </a:tc>
                <a:extLst>
                  <a:ext uri="{0D108BD9-81ED-4DB2-BD59-A6C34878D82A}">
                    <a16:rowId xmlns:a16="http://schemas.microsoft.com/office/drawing/2014/main" val="10004"/>
                  </a:ext>
                </a:extLst>
              </a:tr>
              <a:tr h="550561">
                <a:tc>
                  <a:txBody>
                    <a:bodyPr/>
                    <a:lstStyle/>
                    <a:p>
                      <a:pPr algn="l"/>
                      <a:r>
                        <a:rPr lang="en-US" sz="2000" b="1" dirty="0"/>
                        <a:t>LGBTBE</a:t>
                      </a:r>
                      <a:endParaRPr lang="en-US" sz="2000" b="1" dirty="0">
                        <a:latin typeface="Calibri" panose="020F0502020204030204" pitchFamily="34" charset="0"/>
                      </a:endParaRPr>
                    </a:p>
                  </a:txBody>
                  <a:tcPr marL="68580" marR="68580" marT="34290" marB="34290" anchor="ctr"/>
                </a:tc>
                <a:tc>
                  <a:txBody>
                    <a:bodyPr/>
                    <a:lstStyle/>
                    <a:p>
                      <a:pPr algn="l"/>
                      <a:r>
                        <a:rPr lang="en-US" sz="2000" dirty="0"/>
                        <a:t>Lesbian, Gay, Bisexual, Transgender Business Enterprise</a:t>
                      </a:r>
                      <a:endParaRPr lang="en-US" sz="2000" b="1" dirty="0">
                        <a:latin typeface="Calibri" panose="020F0502020204030204" pitchFamily="34" charset="0"/>
                      </a:endParaRPr>
                    </a:p>
                  </a:txBody>
                  <a:tcPr marL="68580" marR="68580" marT="34290" marB="34290" anchor="ctr"/>
                </a:tc>
                <a:extLst>
                  <a:ext uri="{0D108BD9-81ED-4DB2-BD59-A6C34878D82A}">
                    <a16:rowId xmlns:a16="http://schemas.microsoft.com/office/drawing/2014/main" val="10005"/>
                  </a:ext>
                </a:extLst>
              </a:tr>
            </a:tbl>
          </a:graphicData>
        </a:graphic>
      </p:graphicFrame>
      <p:graphicFrame>
        <p:nvGraphicFramePr>
          <p:cNvPr id="8" name="Table 7">
            <a:extLst>
              <a:ext uri="{FF2B5EF4-FFF2-40B4-BE49-F238E27FC236}">
                <a16:creationId xmlns:a16="http://schemas.microsoft.com/office/drawing/2014/main" id="{9DED8D36-9B23-4CEC-92AA-73047F3F3414}"/>
              </a:ext>
            </a:extLst>
          </p:cNvPr>
          <p:cNvGraphicFramePr>
            <a:graphicFrameLocks noGrp="1"/>
          </p:cNvGraphicFramePr>
          <p:nvPr/>
        </p:nvGraphicFramePr>
        <p:xfrm>
          <a:off x="4013200" y="5974080"/>
          <a:ext cx="8077200" cy="807720"/>
        </p:xfrm>
        <a:graphic>
          <a:graphicData uri="http://schemas.openxmlformats.org/drawingml/2006/table">
            <a:tbl>
              <a:tblPr bandRow="1">
                <a:tableStyleId>{21E4AEA4-8DFA-4A89-87EB-49C32662AFE0}</a:tableStyleId>
              </a:tblPr>
              <a:tblGrid>
                <a:gridCol w="1524000">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339180">
                <a:tc>
                  <a:txBody>
                    <a:bodyPr/>
                    <a:lstStyle/>
                    <a:p>
                      <a:pPr algn="l"/>
                      <a:r>
                        <a:rPr lang="en-US" sz="2200" kern="1200" dirty="0"/>
                        <a:t>DBE</a:t>
                      </a:r>
                      <a:endParaRPr lang="en-US" sz="2200" b="1" kern="1200" dirty="0">
                        <a:solidFill>
                          <a:schemeClr val="dk1"/>
                        </a:solidFill>
                        <a:latin typeface="+mn-lt"/>
                        <a:ea typeface="+mn-ea"/>
                        <a:cs typeface="+mn-cs"/>
                      </a:endParaRPr>
                    </a:p>
                  </a:txBody>
                  <a:tcPr marL="68580" marR="68580" marT="34290" marB="34290" anchor="ctr"/>
                </a:tc>
                <a:tc>
                  <a:txBody>
                    <a:bodyPr/>
                    <a:lstStyle/>
                    <a:p>
                      <a:pPr algn="l"/>
                      <a:r>
                        <a:rPr lang="en-US" sz="2200" kern="1200" dirty="0"/>
                        <a:t>Disadvantaged Business Enterprise</a:t>
                      </a:r>
                      <a:endParaRPr lang="en-US" sz="2200" kern="1200" dirty="0">
                        <a:solidFill>
                          <a:schemeClr val="dk1"/>
                        </a:solidFill>
                        <a:latin typeface="+mn-lt"/>
                        <a:ea typeface="+mn-ea"/>
                        <a:cs typeface="+mn-cs"/>
                      </a:endParaRPr>
                    </a:p>
                  </a:txBody>
                  <a:tcPr marL="68580" marR="68580" marT="34290" marB="34290" anchor="ctr"/>
                </a:tc>
                <a:extLst>
                  <a:ext uri="{0D108BD9-81ED-4DB2-BD59-A6C34878D82A}">
                    <a16:rowId xmlns:a16="http://schemas.microsoft.com/office/drawing/2014/main" val="10000"/>
                  </a:ext>
                </a:extLst>
              </a:tr>
              <a:tr h="339180">
                <a:tc>
                  <a:txBody>
                    <a:bodyPr/>
                    <a:lstStyle/>
                    <a:p>
                      <a:pPr algn="l"/>
                      <a:r>
                        <a:rPr lang="en-US" sz="2200" kern="1200" dirty="0"/>
                        <a:t>PBE</a:t>
                      </a:r>
                      <a:endParaRPr lang="en-US" sz="2200" b="1" kern="1200" dirty="0">
                        <a:solidFill>
                          <a:schemeClr val="dk1"/>
                        </a:solidFill>
                        <a:latin typeface="+mn-lt"/>
                        <a:ea typeface="+mn-ea"/>
                        <a:cs typeface="+mn-cs"/>
                      </a:endParaRPr>
                    </a:p>
                  </a:txBody>
                  <a:tcPr marL="68580" marR="68580" marT="34290" marB="34290" anchor="ctr"/>
                </a:tc>
                <a:tc>
                  <a:txBody>
                    <a:bodyPr/>
                    <a:lstStyle/>
                    <a:p>
                      <a:pPr algn="l"/>
                      <a:r>
                        <a:rPr lang="en-US" sz="2200" kern="1200" dirty="0"/>
                        <a:t>Portuguese</a:t>
                      </a:r>
                      <a:r>
                        <a:rPr lang="en-US" sz="2200" kern="1200" baseline="0" dirty="0"/>
                        <a:t> Business Enterprise</a:t>
                      </a:r>
                      <a:endParaRPr lang="en-US" sz="2200" b="1" kern="1200" dirty="0">
                        <a:solidFill>
                          <a:schemeClr val="dk1"/>
                        </a:solidFill>
                        <a:latin typeface="+mn-lt"/>
                        <a:ea typeface="+mn-ea"/>
                        <a:cs typeface="+mn-cs"/>
                      </a:endParaRPr>
                    </a:p>
                  </a:txBody>
                  <a:tcPr marL="68580" marR="68580" marT="34290" marB="34290" anchor="ctr"/>
                </a:tc>
                <a:extLst>
                  <a:ext uri="{0D108BD9-81ED-4DB2-BD59-A6C34878D82A}">
                    <a16:rowId xmlns:a16="http://schemas.microsoft.com/office/drawing/2014/main" val="10001"/>
                  </a:ext>
                </a:extLst>
              </a:tr>
            </a:tbl>
          </a:graphicData>
        </a:graphic>
      </p:graphicFrame>
      <p:sp>
        <p:nvSpPr>
          <p:cNvPr id="9" name="Rectangle 8">
            <a:extLst>
              <a:ext uri="{FF2B5EF4-FFF2-40B4-BE49-F238E27FC236}">
                <a16:creationId xmlns:a16="http://schemas.microsoft.com/office/drawing/2014/main" id="{1E88712B-583D-46BF-8BA4-44E84BD9F198}"/>
              </a:ext>
            </a:extLst>
          </p:cNvPr>
          <p:cNvSpPr/>
          <p:nvPr/>
        </p:nvSpPr>
        <p:spPr>
          <a:xfrm>
            <a:off x="1117600" y="5974080"/>
            <a:ext cx="2286000" cy="807720"/>
          </a:xfrm>
          <a:prstGeom prst="rect">
            <a:avLst/>
          </a:prstGeom>
          <a:solidFill>
            <a:schemeClr val="accent2">
              <a:lumMod val="60000"/>
              <a:lumOff val="40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500" b="1" dirty="0">
                <a:solidFill>
                  <a:prstClr val="white"/>
                </a:solidFill>
              </a:rPr>
              <a:t>Not Eligible </a:t>
            </a:r>
          </a:p>
          <a:p>
            <a:pPr algn="ctr" fontAlgn="auto">
              <a:spcBef>
                <a:spcPts val="0"/>
              </a:spcBef>
              <a:spcAft>
                <a:spcPts val="0"/>
              </a:spcAft>
            </a:pPr>
            <a:r>
              <a:rPr lang="en-US" sz="2500" b="1" dirty="0">
                <a:solidFill>
                  <a:prstClr val="white"/>
                </a:solidFill>
              </a:rPr>
              <a:t>for SDP</a:t>
            </a:r>
          </a:p>
        </p:txBody>
      </p:sp>
      <p:sp>
        <p:nvSpPr>
          <p:cNvPr id="3" name="Left Brace 2">
            <a:extLst>
              <a:ext uri="{FF2B5EF4-FFF2-40B4-BE49-F238E27FC236}">
                <a16:creationId xmlns:a16="http://schemas.microsoft.com/office/drawing/2014/main" id="{D128CE22-5A58-4186-A296-E5802995BB43}"/>
              </a:ext>
            </a:extLst>
          </p:cNvPr>
          <p:cNvSpPr/>
          <p:nvPr/>
        </p:nvSpPr>
        <p:spPr>
          <a:xfrm>
            <a:off x="3632200" y="1781409"/>
            <a:ext cx="198119" cy="3622433"/>
          </a:xfrm>
          <a:prstGeom prst="lef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Left Brace 10">
            <a:extLst>
              <a:ext uri="{FF2B5EF4-FFF2-40B4-BE49-F238E27FC236}">
                <a16:creationId xmlns:a16="http://schemas.microsoft.com/office/drawing/2014/main" id="{23945916-366F-4D14-977F-91B2B48B9E69}"/>
              </a:ext>
            </a:extLst>
          </p:cNvPr>
          <p:cNvSpPr/>
          <p:nvPr/>
        </p:nvSpPr>
        <p:spPr>
          <a:xfrm>
            <a:off x="3632200" y="5974080"/>
            <a:ext cx="198119" cy="807720"/>
          </a:xfrm>
          <a:prstGeom prst="leftBrace">
            <a:avLst/>
          </a:prstGeom>
          <a:noFill/>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a:solidFill>
                  <a:srgbClr val="FF0000"/>
                </a:solidFill>
              </a:ln>
              <a:solidFill>
                <a:srgbClr val="FF0000"/>
              </a:solidFill>
            </a:endParaRPr>
          </a:p>
        </p:txBody>
      </p:sp>
      <p:sp>
        <p:nvSpPr>
          <p:cNvPr id="5" name="Flowchart: Connector 4">
            <a:extLst>
              <a:ext uri="{FF2B5EF4-FFF2-40B4-BE49-F238E27FC236}">
                <a16:creationId xmlns:a16="http://schemas.microsoft.com/office/drawing/2014/main" id="{5A6BA911-0F50-4797-87C9-60CC52EC6E15}"/>
              </a:ext>
            </a:extLst>
          </p:cNvPr>
          <p:cNvSpPr/>
          <p:nvPr/>
        </p:nvSpPr>
        <p:spPr>
          <a:xfrm>
            <a:off x="1117600" y="2487725"/>
            <a:ext cx="2286000" cy="22098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3500" b="1" dirty="0">
                <a:solidFill>
                  <a:prstClr val="white"/>
                </a:solidFill>
              </a:rPr>
              <a:t>Eligible </a:t>
            </a:r>
          </a:p>
          <a:p>
            <a:pPr algn="ctr" fontAlgn="auto">
              <a:spcBef>
                <a:spcPts val="0"/>
              </a:spcBef>
              <a:spcAft>
                <a:spcPts val="0"/>
              </a:spcAft>
            </a:pPr>
            <a:r>
              <a:rPr lang="en-US" sz="3500" b="1" dirty="0">
                <a:solidFill>
                  <a:prstClr val="white"/>
                </a:solidFill>
              </a:rPr>
              <a:t>for SDP</a:t>
            </a:r>
          </a:p>
        </p:txBody>
      </p:sp>
    </p:spTree>
    <p:extLst>
      <p:ext uri="{BB962C8B-B14F-4D97-AF65-F5344CB8AC3E}">
        <p14:creationId xmlns:p14="http://schemas.microsoft.com/office/powerpoint/2010/main" val="1399003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1440D-1118-4056-BC34-C70A5AB09A64}"/>
              </a:ext>
            </a:extLst>
          </p:cNvPr>
          <p:cNvSpPr>
            <a:spLocks noGrp="1"/>
          </p:cNvSpPr>
          <p:nvPr>
            <p:ph type="title"/>
          </p:nvPr>
        </p:nvSpPr>
        <p:spPr>
          <a:xfrm>
            <a:off x="690880" y="310902"/>
            <a:ext cx="12435840" cy="615553"/>
          </a:xfrm>
        </p:spPr>
        <p:txBody>
          <a:bodyPr/>
          <a:lstStyle/>
          <a:p>
            <a:r>
              <a:rPr lang="en-US" sz="4000" dirty="0">
                <a:solidFill>
                  <a:srgbClr val="2E3192"/>
                </a:solidFill>
              </a:rPr>
              <a:t>Agenda</a:t>
            </a:r>
          </a:p>
        </p:txBody>
      </p:sp>
      <p:sp>
        <p:nvSpPr>
          <p:cNvPr id="4" name="Text Placeholder 2">
            <a:extLst>
              <a:ext uri="{FF2B5EF4-FFF2-40B4-BE49-F238E27FC236}">
                <a16:creationId xmlns:a16="http://schemas.microsoft.com/office/drawing/2014/main" id="{1DB9F136-5F80-4210-914D-087517C91B18}"/>
              </a:ext>
            </a:extLst>
          </p:cNvPr>
          <p:cNvSpPr>
            <a:spLocks noGrp="1"/>
          </p:cNvSpPr>
          <p:nvPr/>
        </p:nvSpPr>
        <p:spPr>
          <a:xfrm>
            <a:off x="1498600" y="1524000"/>
            <a:ext cx="7467600" cy="4909036"/>
          </a:xfrm>
          <a:prstGeom prst="rect">
            <a:avLst/>
          </a:prstGeom>
        </p:spPr>
        <p:txBody>
          <a:bodyPr wrap="square" lIns="0" tIns="0" rIns="0" bIns="0">
            <a:spAutoFit/>
          </a:bodyPr>
          <a:lstStyle>
            <a:lvl1pPr marL="0">
              <a:defRPr>
                <a:latin typeface="+mn-lt"/>
                <a:ea typeface="+mn-ea"/>
                <a:cs typeface="+mn-cs"/>
              </a:defRPr>
            </a:lvl1pPr>
            <a:lvl2pPr marL="575752">
              <a:defRPr>
                <a:latin typeface="+mn-lt"/>
                <a:ea typeface="+mn-ea"/>
                <a:cs typeface="+mn-cs"/>
              </a:defRPr>
            </a:lvl2pPr>
            <a:lvl3pPr marL="1151504">
              <a:defRPr>
                <a:latin typeface="+mn-lt"/>
                <a:ea typeface="+mn-ea"/>
                <a:cs typeface="+mn-cs"/>
              </a:defRPr>
            </a:lvl3pPr>
            <a:lvl4pPr marL="1727256">
              <a:defRPr>
                <a:latin typeface="+mn-lt"/>
                <a:ea typeface="+mn-ea"/>
                <a:cs typeface="+mn-cs"/>
              </a:defRPr>
            </a:lvl4pPr>
            <a:lvl5pPr marL="2303008">
              <a:defRPr>
                <a:latin typeface="+mn-lt"/>
                <a:ea typeface="+mn-ea"/>
                <a:cs typeface="+mn-cs"/>
              </a:defRPr>
            </a:lvl5pPr>
            <a:lvl6pPr marL="2878760">
              <a:defRPr>
                <a:latin typeface="+mn-lt"/>
                <a:ea typeface="+mn-ea"/>
                <a:cs typeface="+mn-cs"/>
              </a:defRPr>
            </a:lvl6pPr>
            <a:lvl7pPr marL="3454512">
              <a:defRPr>
                <a:latin typeface="+mn-lt"/>
                <a:ea typeface="+mn-ea"/>
                <a:cs typeface="+mn-cs"/>
              </a:defRPr>
            </a:lvl7pPr>
            <a:lvl8pPr marL="4030264">
              <a:defRPr>
                <a:latin typeface="+mn-lt"/>
                <a:ea typeface="+mn-ea"/>
                <a:cs typeface="+mn-cs"/>
              </a:defRPr>
            </a:lvl8pPr>
            <a:lvl9pPr marL="4606016">
              <a:defRPr>
                <a:latin typeface="+mn-lt"/>
                <a:ea typeface="+mn-ea"/>
                <a:cs typeface="+mn-cs"/>
              </a:defRPr>
            </a:lvl9pPr>
          </a:lstStyle>
          <a:p>
            <a:pPr marL="457200" indent="-457200">
              <a:spcAft>
                <a:spcPts val="600"/>
              </a:spcAft>
              <a:buFont typeface="Arial" panose="020B0604020202020204" pitchFamily="34" charset="0"/>
              <a:buChar char="•"/>
            </a:pPr>
            <a:r>
              <a:rPr lang="en-US" sz="2200" dirty="0"/>
              <a:t>Procurated Ratings Platform</a:t>
            </a:r>
          </a:p>
          <a:p>
            <a:pPr marL="457200" indent="-457200">
              <a:spcAft>
                <a:spcPts val="600"/>
              </a:spcAft>
              <a:buFont typeface="Arial" panose="020B0604020202020204" pitchFamily="34" charset="0"/>
              <a:buChar char="•"/>
            </a:pPr>
            <a:r>
              <a:rPr lang="en-US" sz="2200" dirty="0"/>
              <a:t>Eligible Entities</a:t>
            </a:r>
          </a:p>
          <a:p>
            <a:pPr marL="457200" indent="-457200">
              <a:spcAft>
                <a:spcPts val="600"/>
              </a:spcAft>
              <a:buFont typeface="Arial" panose="020B0604020202020204" pitchFamily="34" charset="0"/>
              <a:buChar char="•"/>
            </a:pPr>
            <a:r>
              <a:rPr lang="en-US" sz="2200" dirty="0"/>
              <a:t>Use of COMMBUYS</a:t>
            </a:r>
          </a:p>
          <a:p>
            <a:pPr marL="457200" indent="-457200">
              <a:spcAft>
                <a:spcPts val="600"/>
              </a:spcAft>
              <a:buFont typeface="Arial" panose="020B0604020202020204" pitchFamily="34" charset="0"/>
              <a:buChar char="•"/>
            </a:pPr>
            <a:r>
              <a:rPr lang="en-US" sz="2200" dirty="0"/>
              <a:t>Marketing Your Contract</a:t>
            </a:r>
          </a:p>
          <a:p>
            <a:pPr marL="457200" indent="-457200">
              <a:spcAft>
                <a:spcPts val="600"/>
              </a:spcAft>
              <a:buFont typeface="Arial" panose="020B0604020202020204" pitchFamily="34" charset="0"/>
              <a:buChar char="•"/>
            </a:pPr>
            <a:r>
              <a:rPr lang="en-US" sz="2200" dirty="0"/>
              <a:t>Contract Reporting</a:t>
            </a:r>
          </a:p>
          <a:p>
            <a:pPr marL="457200" indent="-457200">
              <a:spcAft>
                <a:spcPts val="600"/>
              </a:spcAft>
              <a:buFont typeface="Arial" panose="020B0604020202020204" pitchFamily="34" charset="0"/>
              <a:buChar char="•"/>
            </a:pPr>
            <a:r>
              <a:rPr lang="en-US" sz="2200" dirty="0"/>
              <a:t>Environmentally Preferable Products (EPP)</a:t>
            </a:r>
          </a:p>
          <a:p>
            <a:pPr marL="457200" indent="-457200">
              <a:spcAft>
                <a:spcPts val="600"/>
              </a:spcAft>
              <a:buFont typeface="Arial" panose="020B0604020202020204" pitchFamily="34" charset="0"/>
              <a:buChar char="•"/>
            </a:pPr>
            <a:r>
              <a:rPr lang="en-US" sz="2200" dirty="0"/>
              <a:t>Business Updates</a:t>
            </a:r>
          </a:p>
          <a:p>
            <a:pPr marL="457200" indent="-457200">
              <a:spcAft>
                <a:spcPts val="600"/>
              </a:spcAft>
              <a:buFont typeface="Arial" panose="020B0604020202020204" pitchFamily="34" charset="0"/>
              <a:buChar char="•"/>
            </a:pPr>
            <a:r>
              <a:rPr lang="en-US" sz="2200" dirty="0"/>
              <a:t>Training</a:t>
            </a:r>
          </a:p>
          <a:p>
            <a:pPr marL="457200" indent="-457200">
              <a:spcAft>
                <a:spcPts val="600"/>
              </a:spcAft>
              <a:buFont typeface="Arial" panose="020B0604020202020204" pitchFamily="34" charset="0"/>
              <a:buChar char="•"/>
            </a:pPr>
            <a:r>
              <a:rPr lang="en-US" sz="2200" dirty="0"/>
              <a:t>Resources</a:t>
            </a:r>
          </a:p>
          <a:p>
            <a:pPr marL="457200" indent="-457200">
              <a:spcAft>
                <a:spcPts val="600"/>
              </a:spcAft>
              <a:buFont typeface="Arial" panose="020B0604020202020204" pitchFamily="34" charset="0"/>
              <a:buChar char="•"/>
            </a:pPr>
            <a:r>
              <a:rPr lang="en-US" sz="2200" dirty="0"/>
              <a:t>Vendor Expectations</a:t>
            </a:r>
          </a:p>
          <a:p>
            <a:pPr marL="457200" indent="-457200">
              <a:spcAft>
                <a:spcPts val="600"/>
              </a:spcAft>
              <a:buFont typeface="Arial" panose="020B0604020202020204" pitchFamily="34" charset="0"/>
              <a:buChar char="•"/>
            </a:pPr>
            <a:r>
              <a:rPr lang="en-US" sz="2200" dirty="0"/>
              <a:t>Supplier Diversity Program (SDP)</a:t>
            </a:r>
          </a:p>
          <a:p>
            <a:pPr marL="457200" indent="-457200">
              <a:spcAft>
                <a:spcPts val="600"/>
              </a:spcAft>
              <a:buFont typeface="Arial" panose="020B0604020202020204" pitchFamily="34" charset="0"/>
              <a:buChar char="•"/>
            </a:pPr>
            <a:r>
              <a:rPr lang="en-US" sz="2200" dirty="0"/>
              <a:t>Q&amp;A</a:t>
            </a:r>
          </a:p>
        </p:txBody>
      </p:sp>
      <p:pic>
        <p:nvPicPr>
          <p:cNvPr id="8" name="Picture 7">
            <a:extLst>
              <a:ext uri="{FF2B5EF4-FFF2-40B4-BE49-F238E27FC236}">
                <a16:creationId xmlns:a16="http://schemas.microsoft.com/office/drawing/2014/main" id="{B3F3E620-B2E2-49E7-A449-FC0FB8725B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9768" y="2155393"/>
            <a:ext cx="5191118" cy="3461614"/>
          </a:xfrm>
          <a:prstGeom prst="rect">
            <a:avLst/>
          </a:prstGeom>
        </p:spPr>
      </p:pic>
    </p:spTree>
    <p:extLst>
      <p:ext uri="{BB962C8B-B14F-4D97-AF65-F5344CB8AC3E}">
        <p14:creationId xmlns:p14="http://schemas.microsoft.com/office/powerpoint/2010/main" val="1705969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0B9FB-D6F5-47C0-8E91-7258B793420D}"/>
              </a:ext>
            </a:extLst>
          </p:cNvPr>
          <p:cNvSpPr>
            <a:spLocks noGrp="1"/>
          </p:cNvSpPr>
          <p:nvPr>
            <p:ph type="title"/>
          </p:nvPr>
        </p:nvSpPr>
        <p:spPr/>
        <p:txBody>
          <a:bodyPr>
            <a:normAutofit/>
          </a:bodyPr>
          <a:lstStyle/>
          <a:p>
            <a:r>
              <a:rPr lang="en-US" b="1" dirty="0"/>
              <a:t>Online Directories of Certified Businesses</a:t>
            </a:r>
          </a:p>
        </p:txBody>
      </p:sp>
      <p:pic>
        <p:nvPicPr>
          <p:cNvPr id="7" name="Picture 6">
            <a:extLst>
              <a:ext uri="{FF2B5EF4-FFF2-40B4-BE49-F238E27FC236}">
                <a16:creationId xmlns:a16="http://schemas.microsoft.com/office/drawing/2014/main" id="{93AC3CE0-422B-40EF-8769-C2B99C572E63}"/>
              </a:ext>
            </a:extLst>
          </p:cNvPr>
          <p:cNvPicPr>
            <a:picLocks noChangeAspect="1"/>
          </p:cNvPicPr>
          <p:nvPr/>
        </p:nvPicPr>
        <p:blipFill>
          <a:blip r:embed="rId3"/>
          <a:stretch>
            <a:fillRect/>
          </a:stretch>
        </p:blipFill>
        <p:spPr>
          <a:xfrm>
            <a:off x="7347373" y="1801724"/>
            <a:ext cx="4419600" cy="3309275"/>
          </a:xfrm>
          <a:prstGeom prst="rect">
            <a:avLst/>
          </a:prstGeom>
          <a:ln>
            <a:solidFill>
              <a:schemeClr val="bg1">
                <a:lumMod val="75000"/>
              </a:schemeClr>
            </a:solidFill>
          </a:ln>
        </p:spPr>
      </p:pic>
      <p:pic>
        <p:nvPicPr>
          <p:cNvPr id="8" name="Picture 7">
            <a:extLst>
              <a:ext uri="{FF2B5EF4-FFF2-40B4-BE49-F238E27FC236}">
                <a16:creationId xmlns:a16="http://schemas.microsoft.com/office/drawing/2014/main" id="{466AFFB5-AC9D-46C1-B5C4-19823BABE6DB}"/>
              </a:ext>
            </a:extLst>
          </p:cNvPr>
          <p:cNvPicPr>
            <a:picLocks noChangeAspect="1"/>
          </p:cNvPicPr>
          <p:nvPr/>
        </p:nvPicPr>
        <p:blipFill rotWithShape="1">
          <a:blip r:embed="rId4"/>
          <a:srcRect t="3280" b="2408"/>
          <a:stretch/>
        </p:blipFill>
        <p:spPr>
          <a:xfrm>
            <a:off x="8737599" y="2880757"/>
            <a:ext cx="4403681" cy="3215243"/>
          </a:xfrm>
          <a:prstGeom prst="rect">
            <a:avLst/>
          </a:prstGeom>
          <a:ln>
            <a:solidFill>
              <a:schemeClr val="bg1">
                <a:lumMod val="75000"/>
              </a:schemeClr>
            </a:solidFill>
          </a:ln>
        </p:spPr>
      </p:pic>
      <p:sp>
        <p:nvSpPr>
          <p:cNvPr id="9" name="TextBox 8">
            <a:extLst>
              <a:ext uri="{FF2B5EF4-FFF2-40B4-BE49-F238E27FC236}">
                <a16:creationId xmlns:a16="http://schemas.microsoft.com/office/drawing/2014/main" id="{3BBB0FDE-51E8-4B91-AA92-DACDEE567E48}"/>
              </a:ext>
            </a:extLst>
          </p:cNvPr>
          <p:cNvSpPr txBox="1"/>
          <p:nvPr/>
        </p:nvSpPr>
        <p:spPr>
          <a:xfrm>
            <a:off x="1490133" y="2188260"/>
            <a:ext cx="5485476" cy="1384995"/>
          </a:xfrm>
          <a:prstGeom prst="rect">
            <a:avLst/>
          </a:prstGeom>
          <a:noFill/>
        </p:spPr>
        <p:txBody>
          <a:bodyPr wrap="none" rtlCol="0">
            <a:spAutoFit/>
          </a:bodyPr>
          <a:lstStyle/>
          <a:p>
            <a:r>
              <a:rPr lang="en-US" sz="2400" b="1" dirty="0"/>
              <a:t>The SDO Directory of Certified Businesses</a:t>
            </a:r>
          </a:p>
          <a:p>
            <a:pPr marL="285750" indent="-285750">
              <a:buClr>
                <a:srgbClr val="FB921C"/>
              </a:buClr>
              <a:buFont typeface="Arial" panose="020B0604020202020204" pitchFamily="34" charset="0"/>
              <a:buChar char="•"/>
            </a:pPr>
            <a:r>
              <a:rPr lang="en-US" sz="2000" dirty="0"/>
              <a:t>More than 3,700 certified businesses</a:t>
            </a:r>
          </a:p>
          <a:p>
            <a:pPr marL="285750" indent="-285750">
              <a:buClr>
                <a:srgbClr val="FB921C"/>
              </a:buClr>
              <a:buFont typeface="Arial" panose="020B0604020202020204" pitchFamily="34" charset="0"/>
              <a:buChar char="•"/>
            </a:pPr>
            <a:r>
              <a:rPr lang="en-US" sz="2000" dirty="0"/>
              <a:t>MBE, WBE, VBE, SDVOBE, DOBE, LGBTBE</a:t>
            </a:r>
          </a:p>
          <a:p>
            <a:pPr marL="285750" indent="-285750">
              <a:buClr>
                <a:srgbClr val="FB921C"/>
              </a:buClr>
              <a:buFont typeface="Arial" panose="020B0604020202020204" pitchFamily="34" charset="0"/>
              <a:buChar char="•"/>
            </a:pPr>
            <a:r>
              <a:rPr lang="en-US" sz="2000" dirty="0">
                <a:hlinkClick r:id="rId5"/>
              </a:rPr>
              <a:t>www.mass.gov/sdp</a:t>
            </a:r>
            <a:r>
              <a:rPr lang="en-US" sz="2000" dirty="0"/>
              <a:t> </a:t>
            </a:r>
          </a:p>
        </p:txBody>
      </p:sp>
      <p:sp>
        <p:nvSpPr>
          <p:cNvPr id="10" name="TextBox 9">
            <a:extLst>
              <a:ext uri="{FF2B5EF4-FFF2-40B4-BE49-F238E27FC236}">
                <a16:creationId xmlns:a16="http://schemas.microsoft.com/office/drawing/2014/main" id="{31BD96CD-DD4C-4E41-B175-67D6E1E7E190}"/>
              </a:ext>
            </a:extLst>
          </p:cNvPr>
          <p:cNvSpPr txBox="1"/>
          <p:nvPr/>
        </p:nvSpPr>
        <p:spPr>
          <a:xfrm>
            <a:off x="1490132" y="4196599"/>
            <a:ext cx="5418667" cy="1754326"/>
          </a:xfrm>
          <a:prstGeom prst="rect">
            <a:avLst/>
          </a:prstGeom>
          <a:noFill/>
        </p:spPr>
        <p:txBody>
          <a:bodyPr wrap="square" rtlCol="0">
            <a:spAutoFit/>
          </a:bodyPr>
          <a:lstStyle/>
          <a:p>
            <a:r>
              <a:rPr lang="en-US" sz="2400" b="1" dirty="0"/>
              <a:t>The U.S. Veterans Administration</a:t>
            </a:r>
          </a:p>
          <a:p>
            <a:r>
              <a:rPr lang="en-US" sz="2400" b="1" dirty="0"/>
              <a:t>Vendor Information Pages (VIP)</a:t>
            </a:r>
          </a:p>
          <a:p>
            <a:pPr marL="285750" indent="-285750">
              <a:buClr>
                <a:srgbClr val="FB921C"/>
              </a:buClr>
              <a:buFont typeface="Arial" panose="020B0604020202020204" pitchFamily="34" charset="0"/>
              <a:buChar char="•"/>
            </a:pPr>
            <a:r>
              <a:rPr lang="en-US" sz="2000" dirty="0"/>
              <a:t>More than 14,000 certified businesses</a:t>
            </a:r>
          </a:p>
          <a:p>
            <a:pPr marL="285750" indent="-285750">
              <a:buClr>
                <a:srgbClr val="FB921C"/>
              </a:buClr>
              <a:buFont typeface="Arial" panose="020B0604020202020204" pitchFamily="34" charset="0"/>
              <a:buChar char="•"/>
            </a:pPr>
            <a:r>
              <a:rPr lang="en-US" sz="2000" dirty="0"/>
              <a:t>VOSB, SDVOSB</a:t>
            </a:r>
          </a:p>
          <a:p>
            <a:pPr marL="285750" indent="-285750">
              <a:buClr>
                <a:srgbClr val="FB921C"/>
              </a:buClr>
              <a:buFont typeface="Arial" panose="020B0604020202020204" pitchFamily="34" charset="0"/>
              <a:buChar char="•"/>
            </a:pPr>
            <a:r>
              <a:rPr lang="en-US" sz="2000" u="sng" dirty="0">
                <a:solidFill>
                  <a:srgbClr val="000000"/>
                </a:solidFill>
                <a:effectLst/>
                <a:latin typeface="Calibri" panose="020F0502020204030204" pitchFamily="34" charset="0"/>
                <a:ea typeface="Times New Roman" panose="02020603050405020304" pitchFamily="18" charset="0"/>
                <a:hlinkClick r:id="rId6"/>
              </a:rPr>
              <a:t>https://vetbiz.va.gov/basic-search/</a:t>
            </a:r>
            <a:endParaRPr lang="en-US" sz="2000" dirty="0"/>
          </a:p>
        </p:txBody>
      </p:sp>
      <p:pic>
        <p:nvPicPr>
          <p:cNvPr id="11" name="Graphic 10" descr="Badge 1 outline">
            <a:extLst>
              <a:ext uri="{FF2B5EF4-FFF2-40B4-BE49-F238E27FC236}">
                <a16:creationId xmlns:a16="http://schemas.microsoft.com/office/drawing/2014/main" id="{1B0BE97F-D914-443C-ACF4-A6C1A8F81F2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8000" y="2188260"/>
            <a:ext cx="914400" cy="914400"/>
          </a:xfrm>
          <a:prstGeom prst="rect">
            <a:avLst/>
          </a:prstGeom>
        </p:spPr>
      </p:pic>
      <p:pic>
        <p:nvPicPr>
          <p:cNvPr id="12" name="Graphic 11" descr="Badge outline">
            <a:extLst>
              <a:ext uri="{FF2B5EF4-FFF2-40B4-BE49-F238E27FC236}">
                <a16:creationId xmlns:a16="http://schemas.microsoft.com/office/drawing/2014/main" id="{28A28C59-507C-411E-8B2E-67F12323E23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8000" y="4205599"/>
            <a:ext cx="914400" cy="914400"/>
          </a:xfrm>
          <a:prstGeom prst="rect">
            <a:avLst/>
          </a:prstGeom>
        </p:spPr>
      </p:pic>
      <p:sp>
        <p:nvSpPr>
          <p:cNvPr id="13" name="Shape 1281">
            <a:extLst>
              <a:ext uri="{FF2B5EF4-FFF2-40B4-BE49-F238E27FC236}">
                <a16:creationId xmlns:a16="http://schemas.microsoft.com/office/drawing/2014/main" id="{E5092378-CA91-45C5-8CAC-7C4F14A87C5C}"/>
              </a:ext>
            </a:extLst>
          </p:cNvPr>
          <p:cNvSpPr/>
          <p:nvPr/>
        </p:nvSpPr>
        <p:spPr>
          <a:xfrm>
            <a:off x="508000" y="1096612"/>
            <a:ext cx="10668000" cy="530915"/>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lgn="l">
              <a:defRPr sz="3600">
                <a:solidFill>
                  <a:srgbClr val="0A0A0A"/>
                </a:solidFill>
              </a:defRPr>
            </a:pPr>
            <a:r>
              <a:rPr lang="en-US" sz="3000" spc="-50" dirty="0">
                <a:solidFill>
                  <a:srgbClr val="E46C0A"/>
                </a:solidFill>
                <a:latin typeface="+mn-lt"/>
              </a:rPr>
              <a:t>Check if your SDP Partner is certified or find a new SDP Partner:</a:t>
            </a:r>
            <a:endParaRPr sz="3000" spc="-50" dirty="0">
              <a:solidFill>
                <a:srgbClr val="E46C0A"/>
              </a:solidFill>
              <a:latin typeface="+mn-lt"/>
            </a:endParaRPr>
          </a:p>
        </p:txBody>
      </p:sp>
      <p:sp>
        <p:nvSpPr>
          <p:cNvPr id="14" name="Rectangle 13">
            <a:extLst>
              <a:ext uri="{FF2B5EF4-FFF2-40B4-BE49-F238E27FC236}">
                <a16:creationId xmlns:a16="http://schemas.microsoft.com/office/drawing/2014/main" id="{E18427D5-1F81-4802-835C-E13B53D3D972}"/>
              </a:ext>
            </a:extLst>
          </p:cNvPr>
          <p:cNvSpPr/>
          <p:nvPr/>
        </p:nvSpPr>
        <p:spPr>
          <a:xfrm>
            <a:off x="355599" y="6324600"/>
            <a:ext cx="12785681" cy="914400"/>
          </a:xfrm>
          <a:prstGeom prst="rect">
            <a:avLst/>
          </a:prstGeom>
          <a:solidFill>
            <a:schemeClr val="accent1">
              <a:lumMod val="20000"/>
              <a:lumOff val="80000"/>
            </a:schemeClr>
          </a:solidFill>
        </p:spPr>
        <p:txBody>
          <a:bodyPr wrap="square" anchor="ctr">
            <a:noAutofit/>
          </a:bodyPr>
          <a:lstStyle/>
          <a:p>
            <a:pPr marL="1038225" indent="-9525">
              <a:spcBef>
                <a:spcPts val="600"/>
              </a:spcBef>
              <a:spcAft>
                <a:spcPts val="300"/>
              </a:spcAft>
              <a:buClr>
                <a:schemeClr val="accent6">
                  <a:lumMod val="75000"/>
                </a:schemeClr>
              </a:buClr>
            </a:pPr>
            <a:r>
              <a:rPr lang="en-US" sz="2200" dirty="0">
                <a:latin typeface="+mn-lt"/>
                <a:cs typeface="Arial" pitchFamily="34" charset="0"/>
              </a:rPr>
              <a:t>If you cannot find your existing or proposed SDP partner in these directories, connect them with the SDO at </a:t>
            </a:r>
            <a:r>
              <a:rPr lang="en-US" sz="2200" dirty="0">
                <a:latin typeface="+mn-lt"/>
                <a:cs typeface="Arial" pitchFamily="34" charset="0"/>
                <a:hlinkClick r:id="rId9"/>
              </a:rPr>
              <a:t>sdp@mass.gov</a:t>
            </a:r>
            <a:r>
              <a:rPr lang="en-US" sz="2200" dirty="0">
                <a:latin typeface="+mn-lt"/>
                <a:cs typeface="Arial" pitchFamily="34" charset="0"/>
              </a:rPr>
              <a:t> to discuss certification.</a:t>
            </a:r>
          </a:p>
        </p:txBody>
      </p:sp>
      <p:sp>
        <p:nvSpPr>
          <p:cNvPr id="16" name="Shape 1263">
            <a:extLst>
              <a:ext uri="{FF2B5EF4-FFF2-40B4-BE49-F238E27FC236}">
                <a16:creationId xmlns:a16="http://schemas.microsoft.com/office/drawing/2014/main" id="{92958143-3606-45D3-861A-C71CBA391A42}"/>
              </a:ext>
            </a:extLst>
          </p:cNvPr>
          <p:cNvSpPr/>
          <p:nvPr/>
        </p:nvSpPr>
        <p:spPr>
          <a:xfrm>
            <a:off x="508000" y="6439858"/>
            <a:ext cx="762000" cy="721692"/>
          </a:xfrm>
          <a:prstGeom prst="ellipse">
            <a:avLst/>
          </a:prstGeom>
          <a:solidFill>
            <a:srgbClr val="00476D"/>
          </a:solidFill>
          <a:ln w="12700">
            <a:miter lim="400000"/>
            <a:tailEnd type="triangle"/>
          </a:ln>
        </p:spPr>
        <p:txBody>
          <a:bodyPr tIns="34290" bIns="34290" anchor="ctr"/>
          <a:lstStyle/>
          <a:p>
            <a:pPr algn="ctr" defTabSz="342900">
              <a:defRPr sz="3600">
                <a:solidFill>
                  <a:srgbClr val="FFFFFF"/>
                </a:solidFill>
                <a:latin typeface="Calibri"/>
                <a:ea typeface="Calibri"/>
                <a:cs typeface="Calibri"/>
                <a:sym typeface="Calibri"/>
              </a:defRPr>
            </a:pPr>
            <a:r>
              <a:rPr lang="en-US" sz="3000" b="1" dirty="0"/>
              <a:t>!</a:t>
            </a:r>
            <a:endParaRPr sz="3000" b="1" dirty="0"/>
          </a:p>
        </p:txBody>
      </p:sp>
    </p:spTree>
    <p:extLst>
      <p:ext uri="{BB962C8B-B14F-4D97-AF65-F5344CB8AC3E}">
        <p14:creationId xmlns:p14="http://schemas.microsoft.com/office/powerpoint/2010/main" val="29404245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0B9FB-D6F5-47C0-8E91-7258B793420D}"/>
              </a:ext>
            </a:extLst>
          </p:cNvPr>
          <p:cNvSpPr>
            <a:spLocks noGrp="1"/>
          </p:cNvSpPr>
          <p:nvPr>
            <p:ph type="title"/>
          </p:nvPr>
        </p:nvSpPr>
        <p:spPr/>
        <p:txBody>
          <a:bodyPr/>
          <a:lstStyle/>
          <a:p>
            <a:r>
              <a:rPr lang="en-US" b="1" dirty="0"/>
              <a:t>Program Flexibility</a:t>
            </a:r>
          </a:p>
        </p:txBody>
      </p:sp>
      <p:sp>
        <p:nvSpPr>
          <p:cNvPr id="3" name="TextBox 2">
            <a:extLst>
              <a:ext uri="{FF2B5EF4-FFF2-40B4-BE49-F238E27FC236}">
                <a16:creationId xmlns:a16="http://schemas.microsoft.com/office/drawing/2014/main" id="{F547DF6F-9F50-4D96-BBA1-06995B077F27}"/>
              </a:ext>
            </a:extLst>
          </p:cNvPr>
          <p:cNvSpPr txBox="1"/>
          <p:nvPr/>
        </p:nvSpPr>
        <p:spPr>
          <a:xfrm>
            <a:off x="584533" y="1581090"/>
            <a:ext cx="8762998" cy="1143000"/>
          </a:xfrm>
          <a:prstGeom prst="rect">
            <a:avLst/>
          </a:prstGeom>
          <a:solidFill>
            <a:srgbClr val="00476D"/>
          </a:solidFill>
          <a:ln w="15875">
            <a:solidFill>
              <a:schemeClr val="tx2">
                <a:lumMod val="75000"/>
              </a:schemeClr>
            </a:solidFill>
          </a:ln>
        </p:spPr>
        <p:txBody>
          <a:bodyPr wrap="square" rtlCol="0" anchor="ctr" anchorCtr="0">
            <a:noAutofit/>
          </a:bodyPr>
          <a:lstStyle/>
          <a:p>
            <a:pPr marL="0" lvl="1">
              <a:buClr>
                <a:schemeClr val="accent6">
                  <a:lumMod val="75000"/>
                </a:schemeClr>
              </a:buClr>
            </a:pPr>
            <a:r>
              <a:rPr lang="en-US" sz="5000" b="1" dirty="0">
                <a:solidFill>
                  <a:schemeClr val="bg1"/>
                </a:solidFill>
                <a:cs typeface="Arial" pitchFamily="34" charset="0"/>
              </a:rPr>
              <a:t> Your SDP Partner…</a:t>
            </a:r>
          </a:p>
        </p:txBody>
      </p:sp>
      <p:sp>
        <p:nvSpPr>
          <p:cNvPr id="4" name="Rectangle 3">
            <a:extLst>
              <a:ext uri="{FF2B5EF4-FFF2-40B4-BE49-F238E27FC236}">
                <a16:creationId xmlns:a16="http://schemas.microsoft.com/office/drawing/2014/main" id="{8487FD37-5C33-4905-B1D7-BB0A0C38BF4C}"/>
              </a:ext>
            </a:extLst>
          </p:cNvPr>
          <p:cNvSpPr/>
          <p:nvPr/>
        </p:nvSpPr>
        <p:spPr>
          <a:xfrm>
            <a:off x="584533" y="2724090"/>
            <a:ext cx="8762998" cy="1543110"/>
          </a:xfrm>
          <a:prstGeom prst="rect">
            <a:avLst/>
          </a:prstGeom>
          <a:solidFill>
            <a:schemeClr val="accent1">
              <a:lumMod val="20000"/>
              <a:lumOff val="80000"/>
            </a:schemeClr>
          </a:solidFill>
          <a:ln w="158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9900" lvl="1" indent="-279400">
              <a:buClr>
                <a:srgbClr val="E46C0A"/>
              </a:buClr>
              <a:buSzPct val="110000"/>
              <a:buFont typeface="Arial" panose="020B0604020202020204" pitchFamily="34" charset="0"/>
              <a:buChar char="•"/>
            </a:pPr>
            <a:r>
              <a:rPr lang="en-US" sz="2600" b="1" dirty="0">
                <a:solidFill>
                  <a:schemeClr val="dk1"/>
                </a:solidFill>
                <a:latin typeface="Calibri" panose="020F0502020204030204" pitchFamily="34" charset="0"/>
              </a:rPr>
              <a:t>Does not have to be a subcontractor</a:t>
            </a:r>
          </a:p>
          <a:p>
            <a:pPr marL="469900" lvl="1" indent="-279400">
              <a:buClr>
                <a:srgbClr val="E46C0A"/>
              </a:buClr>
              <a:buSzPct val="110000"/>
              <a:buFont typeface="Arial" panose="020B0604020202020204" pitchFamily="34" charset="0"/>
              <a:buChar char="•"/>
            </a:pPr>
            <a:r>
              <a:rPr lang="en-US" sz="2600" b="1" dirty="0">
                <a:solidFill>
                  <a:schemeClr val="dk1"/>
                </a:solidFill>
                <a:latin typeface="Calibri" panose="020F0502020204030204" pitchFamily="34" charset="0"/>
                <a:cs typeface="Arial" pitchFamily="34" charset="0"/>
              </a:rPr>
              <a:t>May be located outside of Massachusetts</a:t>
            </a:r>
          </a:p>
          <a:p>
            <a:pPr marL="469900" lvl="1" indent="-279400">
              <a:buClr>
                <a:srgbClr val="E46C0A"/>
              </a:buClr>
              <a:buSzPct val="110000"/>
              <a:buFont typeface="Arial" panose="020B0604020202020204" pitchFamily="34" charset="0"/>
              <a:buChar char="•"/>
            </a:pPr>
            <a:r>
              <a:rPr lang="en-US" sz="2600" b="1" dirty="0">
                <a:solidFill>
                  <a:schemeClr val="dk1"/>
                </a:solidFill>
                <a:latin typeface="Calibri" panose="020F0502020204030204" pitchFamily="34" charset="0"/>
                <a:cs typeface="Arial" pitchFamily="34" charset="0"/>
              </a:rPr>
              <a:t>May be changed at any time</a:t>
            </a:r>
          </a:p>
        </p:txBody>
      </p:sp>
      <p:sp>
        <p:nvSpPr>
          <p:cNvPr id="5" name="TextBox 4">
            <a:extLst>
              <a:ext uri="{FF2B5EF4-FFF2-40B4-BE49-F238E27FC236}">
                <a16:creationId xmlns:a16="http://schemas.microsoft.com/office/drawing/2014/main" id="{ECA57F87-E7C5-436C-8426-FF7718F807D5}"/>
              </a:ext>
            </a:extLst>
          </p:cNvPr>
          <p:cNvSpPr txBox="1"/>
          <p:nvPr/>
        </p:nvSpPr>
        <p:spPr>
          <a:xfrm>
            <a:off x="575732" y="4655640"/>
            <a:ext cx="12733868" cy="678360"/>
          </a:xfrm>
          <a:prstGeom prst="rect">
            <a:avLst/>
          </a:prstGeom>
          <a:solidFill>
            <a:schemeClr val="accent1">
              <a:lumMod val="20000"/>
              <a:lumOff val="80000"/>
            </a:schemeClr>
          </a:solidFill>
        </p:spPr>
        <p:txBody>
          <a:bodyPr wrap="square" rtlCol="0" anchor="ctr">
            <a:noAutofit/>
          </a:bodyPr>
          <a:lstStyle/>
          <a:p>
            <a:pPr marL="684213"/>
            <a:r>
              <a:rPr lang="en-US" sz="2200" b="1" dirty="0">
                <a:solidFill>
                  <a:srgbClr val="00476D"/>
                </a:solidFill>
              </a:rPr>
              <a:t>One-time and occasional purchases also qualify</a:t>
            </a:r>
          </a:p>
          <a:p>
            <a:pPr marL="684213"/>
            <a:r>
              <a:rPr lang="en-US" sz="2200" b="1" dirty="0">
                <a:solidFill>
                  <a:srgbClr val="00476D"/>
                </a:solidFill>
              </a:rPr>
              <a:t>(e.g. business cards, office equipment, fire extinguisher testing, etc.)</a:t>
            </a:r>
            <a:endParaRPr lang="en-US" sz="2200" dirty="0">
              <a:solidFill>
                <a:srgbClr val="00476D"/>
              </a:solidFill>
            </a:endParaRPr>
          </a:p>
        </p:txBody>
      </p:sp>
      <p:sp>
        <p:nvSpPr>
          <p:cNvPr id="6" name="Shape 1263">
            <a:extLst>
              <a:ext uri="{FF2B5EF4-FFF2-40B4-BE49-F238E27FC236}">
                <a16:creationId xmlns:a16="http://schemas.microsoft.com/office/drawing/2014/main" id="{BE584515-7C9E-4947-ABB4-E141FD484359}"/>
              </a:ext>
            </a:extLst>
          </p:cNvPr>
          <p:cNvSpPr/>
          <p:nvPr/>
        </p:nvSpPr>
        <p:spPr>
          <a:xfrm>
            <a:off x="660400" y="4731840"/>
            <a:ext cx="533400" cy="533400"/>
          </a:xfrm>
          <a:prstGeom prst="ellipse">
            <a:avLst/>
          </a:prstGeom>
          <a:solidFill>
            <a:srgbClr val="00476D"/>
          </a:solidFill>
          <a:ln w="12700">
            <a:miter lim="400000"/>
            <a:tailEnd type="triangle"/>
          </a:ln>
        </p:spPr>
        <p:txBody>
          <a:bodyPr tIns="34290" bIns="34290" anchor="ctr"/>
          <a:lstStyle/>
          <a:p>
            <a:pPr algn="ctr" defTabSz="342900">
              <a:defRPr sz="3600">
                <a:solidFill>
                  <a:srgbClr val="FFFFFF"/>
                </a:solidFill>
                <a:latin typeface="Calibri"/>
                <a:ea typeface="Calibri"/>
                <a:cs typeface="Calibri"/>
                <a:sym typeface="Calibri"/>
              </a:defRPr>
            </a:pPr>
            <a:r>
              <a:rPr lang="en-US" sz="3000" b="1" dirty="0"/>
              <a:t>!</a:t>
            </a:r>
            <a:endParaRPr sz="3000" b="1" dirty="0"/>
          </a:p>
        </p:txBody>
      </p:sp>
      <p:pic>
        <p:nvPicPr>
          <p:cNvPr id="1026" name="Picture 2" descr="Luxury Business Cards - Why They Are Useful For Your Business - Kaizen">
            <a:extLst>
              <a:ext uri="{FF2B5EF4-FFF2-40B4-BE49-F238E27FC236}">
                <a16:creationId xmlns:a16="http://schemas.microsoft.com/office/drawing/2014/main" id="{D3319014-5C63-451A-90EF-1DAA6779D4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452" b="23735"/>
          <a:stretch/>
        </p:blipFill>
        <p:spPr bwMode="auto">
          <a:xfrm>
            <a:off x="568933" y="5416801"/>
            <a:ext cx="4053868" cy="17228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ree Images - SnappyGoat.com- bestof:toner color ink copier xerox cmyk  powder photo copy powder office cartridge print machine laser business  digital photocopy colour photo printer messy">
            <a:extLst>
              <a:ext uri="{FF2B5EF4-FFF2-40B4-BE49-F238E27FC236}">
                <a16:creationId xmlns:a16="http://schemas.microsoft.com/office/drawing/2014/main" id="{1C7F3B92-630E-4F6E-93D5-C3254F4F86A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4668"/>
          <a:stretch/>
        </p:blipFill>
        <p:spPr bwMode="auto">
          <a:xfrm>
            <a:off x="4699000" y="5416801"/>
            <a:ext cx="3962400" cy="17258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remium Photo | Engineer checking industrial fire control system.">
            <a:extLst>
              <a:ext uri="{FF2B5EF4-FFF2-40B4-BE49-F238E27FC236}">
                <a16:creationId xmlns:a16="http://schemas.microsoft.com/office/drawing/2014/main" id="{FEC21E7C-D062-4D93-9317-61AC82AFE3E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6571" b="6507"/>
          <a:stretch/>
        </p:blipFill>
        <p:spPr bwMode="auto">
          <a:xfrm>
            <a:off x="8737599" y="5416802"/>
            <a:ext cx="4543722" cy="1722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9165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0B9FB-D6F5-47C0-8E91-7258B793420D}"/>
              </a:ext>
            </a:extLst>
          </p:cNvPr>
          <p:cNvSpPr>
            <a:spLocks noGrp="1"/>
          </p:cNvSpPr>
          <p:nvPr>
            <p:ph type="title"/>
          </p:nvPr>
        </p:nvSpPr>
        <p:spPr/>
        <p:txBody>
          <a:bodyPr/>
          <a:lstStyle/>
          <a:p>
            <a:r>
              <a:rPr lang="en-US" b="1" dirty="0"/>
              <a:t>Partnership Options</a:t>
            </a:r>
          </a:p>
        </p:txBody>
      </p:sp>
      <p:sp>
        <p:nvSpPr>
          <p:cNvPr id="4" name="TextBox 3">
            <a:extLst>
              <a:ext uri="{FF2B5EF4-FFF2-40B4-BE49-F238E27FC236}">
                <a16:creationId xmlns:a16="http://schemas.microsoft.com/office/drawing/2014/main" id="{F667C5CE-8F18-49A7-9899-DC82ADF5F0BB}"/>
              </a:ext>
            </a:extLst>
          </p:cNvPr>
          <p:cNvSpPr txBox="1"/>
          <p:nvPr/>
        </p:nvSpPr>
        <p:spPr>
          <a:xfrm>
            <a:off x="508000" y="1990537"/>
            <a:ext cx="10687050" cy="430887"/>
          </a:xfrm>
          <a:prstGeom prst="rect">
            <a:avLst/>
          </a:prstGeom>
          <a:noFill/>
        </p:spPr>
        <p:txBody>
          <a:bodyPr wrap="square">
            <a:spAutoFit/>
          </a:bodyPr>
          <a:lstStyle/>
          <a:p>
            <a:r>
              <a:rPr lang="en-US" sz="2200" dirty="0"/>
              <a:t>SDP Partners may assist the contractor in providing goods and services offered on contract. </a:t>
            </a:r>
          </a:p>
        </p:txBody>
      </p:sp>
      <p:sp>
        <p:nvSpPr>
          <p:cNvPr id="5" name="TextBox 4">
            <a:extLst>
              <a:ext uri="{FF2B5EF4-FFF2-40B4-BE49-F238E27FC236}">
                <a16:creationId xmlns:a16="http://schemas.microsoft.com/office/drawing/2014/main" id="{6AE0B529-C6BA-45BA-B6A7-AE18D0E04731}"/>
              </a:ext>
            </a:extLst>
          </p:cNvPr>
          <p:cNvSpPr txBox="1"/>
          <p:nvPr/>
        </p:nvSpPr>
        <p:spPr>
          <a:xfrm>
            <a:off x="3174999" y="2565703"/>
            <a:ext cx="10049283" cy="1107996"/>
          </a:xfrm>
          <a:prstGeom prst="rect">
            <a:avLst/>
          </a:prstGeom>
          <a:noFill/>
        </p:spPr>
        <p:txBody>
          <a:bodyPr wrap="square">
            <a:spAutoFit/>
          </a:bodyPr>
          <a:lstStyle/>
          <a:p>
            <a:pPr marL="173038" lvl="1" indent="-173038">
              <a:buClr>
                <a:srgbClr val="E46C0A"/>
              </a:buClr>
              <a:buFont typeface="Arial" panose="020B0604020202020204" pitchFamily="34" charset="0"/>
              <a:buChar char="•"/>
            </a:pPr>
            <a:r>
              <a:rPr lang="en-US" sz="2200" b="1" dirty="0"/>
              <a:t>Manufacturing/supplying a product for resale </a:t>
            </a:r>
          </a:p>
          <a:p>
            <a:pPr marL="171450" lvl="1"/>
            <a:r>
              <a:rPr lang="en-US" sz="2200" i="1" dirty="0">
                <a:solidFill>
                  <a:schemeClr val="bg1">
                    <a:lumMod val="50000"/>
                  </a:schemeClr>
                </a:solidFill>
              </a:rPr>
              <a:t>e.g., printing calendars for sale as office supplies, food products for sale by a grocery vendor</a:t>
            </a:r>
          </a:p>
        </p:txBody>
      </p:sp>
      <p:sp>
        <p:nvSpPr>
          <p:cNvPr id="6" name="TextBox 5">
            <a:extLst>
              <a:ext uri="{FF2B5EF4-FFF2-40B4-BE49-F238E27FC236}">
                <a16:creationId xmlns:a16="http://schemas.microsoft.com/office/drawing/2014/main" id="{B253A42B-4166-40D4-8768-103739886715}"/>
              </a:ext>
            </a:extLst>
          </p:cNvPr>
          <p:cNvSpPr txBox="1"/>
          <p:nvPr/>
        </p:nvSpPr>
        <p:spPr>
          <a:xfrm>
            <a:off x="3174999" y="4079497"/>
            <a:ext cx="10049284" cy="1107996"/>
          </a:xfrm>
          <a:prstGeom prst="rect">
            <a:avLst/>
          </a:prstGeom>
          <a:noFill/>
        </p:spPr>
        <p:txBody>
          <a:bodyPr wrap="square">
            <a:spAutoFit/>
          </a:bodyPr>
          <a:lstStyle/>
          <a:p>
            <a:pPr marL="173038" lvl="1" indent="-173038">
              <a:buClr>
                <a:srgbClr val="E46C0A"/>
              </a:buClr>
              <a:buFont typeface="Arial" panose="020B0604020202020204" pitchFamily="34" charset="0"/>
              <a:buChar char="•"/>
            </a:pPr>
            <a:r>
              <a:rPr lang="en-US" sz="2200" b="1" dirty="0"/>
              <a:t>Supplying a process/component for the prime contractor’s product/service</a:t>
            </a:r>
          </a:p>
          <a:p>
            <a:pPr marL="171450" lvl="1"/>
            <a:r>
              <a:rPr lang="en-US" sz="2200" i="1" dirty="0">
                <a:solidFill>
                  <a:schemeClr val="bg1">
                    <a:lumMod val="50000"/>
                  </a:schemeClr>
                </a:solidFill>
              </a:rPr>
              <a:t>e.g., outsourced logistics services, die cutting or binding services outsourced by a printing company, supplying electronic components for a product manufacturer</a:t>
            </a:r>
          </a:p>
        </p:txBody>
      </p:sp>
      <p:sp>
        <p:nvSpPr>
          <p:cNvPr id="7" name="TextBox 6">
            <a:extLst>
              <a:ext uri="{FF2B5EF4-FFF2-40B4-BE49-F238E27FC236}">
                <a16:creationId xmlns:a16="http://schemas.microsoft.com/office/drawing/2014/main" id="{CFB16316-458D-40F3-A9FE-965E81605C87}"/>
              </a:ext>
            </a:extLst>
          </p:cNvPr>
          <p:cNvSpPr txBox="1"/>
          <p:nvPr/>
        </p:nvSpPr>
        <p:spPr>
          <a:xfrm>
            <a:off x="3174997" y="5652086"/>
            <a:ext cx="10049285" cy="769441"/>
          </a:xfrm>
          <a:prstGeom prst="rect">
            <a:avLst/>
          </a:prstGeom>
          <a:noFill/>
        </p:spPr>
        <p:txBody>
          <a:bodyPr wrap="square">
            <a:spAutoFit/>
          </a:bodyPr>
          <a:lstStyle/>
          <a:p>
            <a:pPr marL="173038" lvl="1" indent="-173038">
              <a:buClr>
                <a:srgbClr val="E46C0A"/>
              </a:buClr>
              <a:buFont typeface="Arial" panose="020B0604020202020204" pitchFamily="34" charset="0"/>
              <a:buChar char="•"/>
            </a:pPr>
            <a:r>
              <a:rPr lang="en-US" sz="2200" b="1" dirty="0"/>
              <a:t>Providing a portion of a scope of service </a:t>
            </a:r>
          </a:p>
          <a:p>
            <a:pPr lvl="2" indent="-742950"/>
            <a:r>
              <a:rPr lang="en-US" sz="2200" i="1" dirty="0">
                <a:solidFill>
                  <a:schemeClr val="bg1">
                    <a:lumMod val="50000"/>
                  </a:schemeClr>
                </a:solidFill>
              </a:rPr>
              <a:t>e.g., providing a portion of state-funded consulting, engineering or IT project</a:t>
            </a:r>
          </a:p>
        </p:txBody>
      </p:sp>
      <p:pic>
        <p:nvPicPr>
          <p:cNvPr id="8" name="Picture 2">
            <a:extLst>
              <a:ext uri="{FF2B5EF4-FFF2-40B4-BE49-F238E27FC236}">
                <a16:creationId xmlns:a16="http://schemas.microsoft.com/office/drawing/2014/main" id="{50A75BC8-63BF-4689-B0E8-30472B76AE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639" b="3867"/>
          <a:stretch/>
        </p:blipFill>
        <p:spPr bwMode="auto">
          <a:xfrm>
            <a:off x="621317" y="2565703"/>
            <a:ext cx="2495550" cy="15084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Binding, Finishing, Mounting Services - Printability NYC">
            <a:extLst>
              <a:ext uri="{FF2B5EF4-FFF2-40B4-BE49-F238E27FC236}">
                <a16:creationId xmlns:a16="http://schemas.microsoft.com/office/drawing/2014/main" id="{1C27EFA6-E929-4A6E-AC3F-1C3A74ED72A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570" r="17155"/>
          <a:stretch/>
        </p:blipFill>
        <p:spPr bwMode="auto">
          <a:xfrm>
            <a:off x="621317" y="4142517"/>
            <a:ext cx="2495550" cy="144654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Expert Digital Marketing Consulting | Jess Columbo">
            <a:extLst>
              <a:ext uri="{FF2B5EF4-FFF2-40B4-BE49-F238E27FC236}">
                <a16:creationId xmlns:a16="http://schemas.microsoft.com/office/drawing/2014/main" id="{75FA02DD-21CF-4158-BD68-E04CFCD25F8A}"/>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603"/>
          <a:stretch/>
        </p:blipFill>
        <p:spPr bwMode="auto">
          <a:xfrm>
            <a:off x="607791" y="5657399"/>
            <a:ext cx="2509076" cy="1478643"/>
          </a:xfrm>
          <a:prstGeom prst="rect">
            <a:avLst/>
          </a:prstGeom>
          <a:noFill/>
          <a:extLst>
            <a:ext uri="{909E8E84-426E-40DD-AFC4-6F175D3DCCD1}">
              <a14:hiddenFill xmlns:a14="http://schemas.microsoft.com/office/drawing/2010/main">
                <a:solidFill>
                  <a:srgbClr val="FFFFFF"/>
                </a:solidFill>
              </a14:hiddenFill>
            </a:ext>
          </a:extLst>
        </p:spPr>
      </p:pic>
      <p:sp>
        <p:nvSpPr>
          <p:cNvPr id="13" name="Shape 1281">
            <a:extLst>
              <a:ext uri="{FF2B5EF4-FFF2-40B4-BE49-F238E27FC236}">
                <a16:creationId xmlns:a16="http://schemas.microsoft.com/office/drawing/2014/main" id="{611A85D4-6787-45CE-964E-51C51A7A6B97}"/>
              </a:ext>
            </a:extLst>
          </p:cNvPr>
          <p:cNvSpPr/>
          <p:nvPr/>
        </p:nvSpPr>
        <p:spPr>
          <a:xfrm>
            <a:off x="508000" y="1450285"/>
            <a:ext cx="4882804" cy="530915"/>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lgn="l">
              <a:defRPr sz="3600">
                <a:solidFill>
                  <a:srgbClr val="0A0A0A"/>
                </a:solidFill>
              </a:defRPr>
            </a:pPr>
            <a:r>
              <a:rPr lang="en-US" sz="3000" spc="-50" dirty="0">
                <a:solidFill>
                  <a:srgbClr val="00476D"/>
                </a:solidFill>
                <a:latin typeface="+mn-lt"/>
              </a:rPr>
              <a:t>Subcontracting</a:t>
            </a:r>
            <a:endParaRPr sz="3000" spc="-50" dirty="0">
              <a:solidFill>
                <a:srgbClr val="00476D"/>
              </a:solidFill>
              <a:latin typeface="+mn-lt"/>
            </a:endParaRPr>
          </a:p>
        </p:txBody>
      </p:sp>
    </p:spTree>
    <p:extLst>
      <p:ext uri="{BB962C8B-B14F-4D97-AF65-F5344CB8AC3E}">
        <p14:creationId xmlns:p14="http://schemas.microsoft.com/office/powerpoint/2010/main" val="13403098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0B9FB-D6F5-47C0-8E91-7258B793420D}"/>
              </a:ext>
            </a:extLst>
          </p:cNvPr>
          <p:cNvSpPr>
            <a:spLocks noGrp="1"/>
          </p:cNvSpPr>
          <p:nvPr>
            <p:ph type="title"/>
          </p:nvPr>
        </p:nvSpPr>
        <p:spPr/>
        <p:txBody>
          <a:bodyPr/>
          <a:lstStyle/>
          <a:p>
            <a:r>
              <a:rPr lang="en-US" b="1" dirty="0"/>
              <a:t>Partnership Options</a:t>
            </a:r>
          </a:p>
        </p:txBody>
      </p:sp>
      <p:grpSp>
        <p:nvGrpSpPr>
          <p:cNvPr id="5" name="Group 4">
            <a:extLst>
              <a:ext uri="{FF2B5EF4-FFF2-40B4-BE49-F238E27FC236}">
                <a16:creationId xmlns:a16="http://schemas.microsoft.com/office/drawing/2014/main" id="{5922EA5A-00FF-4288-90A3-AB5CCB613288}"/>
              </a:ext>
            </a:extLst>
          </p:cNvPr>
          <p:cNvGrpSpPr/>
          <p:nvPr/>
        </p:nvGrpSpPr>
        <p:grpSpPr>
          <a:xfrm>
            <a:off x="607790" y="2715718"/>
            <a:ext cx="11101610" cy="4370882"/>
            <a:chOff x="294964" y="1910809"/>
            <a:chExt cx="8462248" cy="3124182"/>
          </a:xfrm>
        </p:grpSpPr>
        <p:pic>
          <p:nvPicPr>
            <p:cNvPr id="6" name="Picture 6">
              <a:extLst>
                <a:ext uri="{FF2B5EF4-FFF2-40B4-BE49-F238E27FC236}">
                  <a16:creationId xmlns:a16="http://schemas.microsoft.com/office/drawing/2014/main" id="{B4F9C636-374F-4A36-8C25-8EE64DBD59C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33489" y="3797811"/>
              <a:ext cx="1760254" cy="1174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descr="Transportation and Logistics News | Skyway Holdings">
              <a:extLst>
                <a:ext uri="{FF2B5EF4-FFF2-40B4-BE49-F238E27FC236}">
                  <a16:creationId xmlns:a16="http://schemas.microsoft.com/office/drawing/2014/main" id="{CB96E928-AD2B-4BC3-B174-6836595A1FB6}"/>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4204" b="14679"/>
            <a:stretch/>
          </p:blipFill>
          <p:spPr bwMode="auto">
            <a:xfrm>
              <a:off x="2961466" y="3776975"/>
              <a:ext cx="2062012" cy="121575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CB204B59-BD44-4FEE-887A-9805987FF17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736976" y="3819232"/>
              <a:ext cx="1822728" cy="1215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a:extLst>
                <a:ext uri="{FF2B5EF4-FFF2-40B4-BE49-F238E27FC236}">
                  <a16:creationId xmlns:a16="http://schemas.microsoft.com/office/drawing/2014/main" id="{36434799-64B0-41D1-8479-98D043270B2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294964" y="1910809"/>
              <a:ext cx="1828800" cy="1110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a:extLst>
                <a:ext uri="{FF2B5EF4-FFF2-40B4-BE49-F238E27FC236}">
                  <a16:creationId xmlns:a16="http://schemas.microsoft.com/office/drawing/2014/main" id="{804CDB64-585F-4199-AD65-ECE64B280CE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1583131" y="2864103"/>
              <a:ext cx="1828800" cy="1174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4">
              <a:extLst>
                <a:ext uri="{FF2B5EF4-FFF2-40B4-BE49-F238E27FC236}">
                  <a16:creationId xmlns:a16="http://schemas.microsoft.com/office/drawing/2014/main" id="{0B518A59-8FB0-426D-B31F-4640752725E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6996959" y="2866818"/>
              <a:ext cx="1760253" cy="1174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5">
              <a:extLst>
                <a:ext uri="{FF2B5EF4-FFF2-40B4-BE49-F238E27FC236}">
                  <a16:creationId xmlns:a16="http://schemas.microsoft.com/office/drawing/2014/main" id="{2A9A8379-A2D1-45BA-B155-9CD85D567EA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2962834" y="1910809"/>
              <a:ext cx="1661798" cy="1110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7">
              <a:extLst>
                <a:ext uri="{FF2B5EF4-FFF2-40B4-BE49-F238E27FC236}">
                  <a16:creationId xmlns:a16="http://schemas.microsoft.com/office/drawing/2014/main" id="{5091AACD-7B59-41B0-998B-DD15AA5B1B3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5463701" y="1910809"/>
              <a:ext cx="1737360" cy="1160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8">
              <a:extLst>
                <a:ext uri="{FF2B5EF4-FFF2-40B4-BE49-F238E27FC236}">
                  <a16:creationId xmlns:a16="http://schemas.microsoft.com/office/drawing/2014/main" id="{9E5E6B12-FA75-4BD7-A5D0-EA78C608142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4324319" y="2872437"/>
              <a:ext cx="1760253" cy="1174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8" name="TextBox 17">
            <a:extLst>
              <a:ext uri="{FF2B5EF4-FFF2-40B4-BE49-F238E27FC236}">
                <a16:creationId xmlns:a16="http://schemas.microsoft.com/office/drawing/2014/main" id="{DC7AA929-5547-4C25-A7C8-BE7CA8D1BCF3}"/>
              </a:ext>
            </a:extLst>
          </p:cNvPr>
          <p:cNvSpPr txBox="1"/>
          <p:nvPr/>
        </p:nvSpPr>
        <p:spPr>
          <a:xfrm>
            <a:off x="508000" y="1990537"/>
            <a:ext cx="12268200" cy="430887"/>
          </a:xfrm>
          <a:prstGeom prst="rect">
            <a:avLst/>
          </a:prstGeom>
          <a:noFill/>
        </p:spPr>
        <p:txBody>
          <a:bodyPr wrap="square">
            <a:spAutoFit/>
          </a:bodyPr>
          <a:lstStyle/>
          <a:p>
            <a:r>
              <a:rPr lang="en-US" sz="2200" dirty="0"/>
              <a:t>SDP Partners may supply products or services needed for the contractor’s general business operations. </a:t>
            </a:r>
          </a:p>
        </p:txBody>
      </p:sp>
      <p:sp>
        <p:nvSpPr>
          <p:cNvPr id="20" name="Shape 1281">
            <a:extLst>
              <a:ext uri="{FF2B5EF4-FFF2-40B4-BE49-F238E27FC236}">
                <a16:creationId xmlns:a16="http://schemas.microsoft.com/office/drawing/2014/main" id="{64DC59F6-BF79-4F57-AE98-3C944F38B8AA}"/>
              </a:ext>
            </a:extLst>
          </p:cNvPr>
          <p:cNvSpPr/>
          <p:nvPr/>
        </p:nvSpPr>
        <p:spPr>
          <a:xfrm>
            <a:off x="508000" y="1450285"/>
            <a:ext cx="10287000" cy="530915"/>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lgn="l">
              <a:defRPr sz="3600">
                <a:solidFill>
                  <a:srgbClr val="0A0A0A"/>
                </a:solidFill>
              </a:defRPr>
            </a:pPr>
            <a:r>
              <a:rPr lang="en-US" sz="3000" spc="-50" dirty="0">
                <a:solidFill>
                  <a:srgbClr val="00476D"/>
                </a:solidFill>
                <a:latin typeface="+mn-lt"/>
              </a:rPr>
              <a:t>Ancillary Products or Services/General Business Needs</a:t>
            </a:r>
          </a:p>
        </p:txBody>
      </p:sp>
    </p:spTree>
    <p:extLst>
      <p:ext uri="{BB962C8B-B14F-4D97-AF65-F5344CB8AC3E}">
        <p14:creationId xmlns:p14="http://schemas.microsoft.com/office/powerpoint/2010/main" val="17011313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0B9FB-D6F5-47C0-8E91-7258B793420D}"/>
              </a:ext>
            </a:extLst>
          </p:cNvPr>
          <p:cNvSpPr>
            <a:spLocks noGrp="1"/>
          </p:cNvSpPr>
          <p:nvPr>
            <p:ph type="title"/>
          </p:nvPr>
        </p:nvSpPr>
        <p:spPr/>
        <p:txBody>
          <a:bodyPr/>
          <a:lstStyle/>
          <a:p>
            <a:r>
              <a:rPr lang="en-US" b="1" dirty="0"/>
              <a:t>Finding Eligible Certified Partners</a:t>
            </a:r>
          </a:p>
        </p:txBody>
      </p:sp>
      <p:sp>
        <p:nvSpPr>
          <p:cNvPr id="24" name="Shape 1263">
            <a:extLst>
              <a:ext uri="{FF2B5EF4-FFF2-40B4-BE49-F238E27FC236}">
                <a16:creationId xmlns:a16="http://schemas.microsoft.com/office/drawing/2014/main" id="{FE5A740A-FEDA-4399-AB99-CC663E6ADEEB}"/>
              </a:ext>
            </a:extLst>
          </p:cNvPr>
          <p:cNvSpPr/>
          <p:nvPr/>
        </p:nvSpPr>
        <p:spPr>
          <a:xfrm>
            <a:off x="597595" y="1538907"/>
            <a:ext cx="537629" cy="511347"/>
          </a:xfrm>
          <a:prstGeom prst="ellipse">
            <a:avLst/>
          </a:prstGeom>
          <a:solidFill>
            <a:srgbClr val="00476D"/>
          </a:solidFill>
          <a:ln w="12700">
            <a:miter lim="400000"/>
            <a:tailEnd type="triangle"/>
          </a:ln>
        </p:spPr>
        <p:txBody>
          <a:bodyPr tIns="34290" bIns="34290" anchor="ctr"/>
          <a:lstStyle/>
          <a:p>
            <a:pPr algn="ctr" defTabSz="342900">
              <a:defRPr sz="3600">
                <a:solidFill>
                  <a:srgbClr val="FFFFFF"/>
                </a:solidFill>
                <a:latin typeface="Calibri"/>
                <a:ea typeface="Calibri"/>
                <a:cs typeface="Calibri"/>
                <a:sym typeface="Calibri"/>
              </a:defRPr>
            </a:pPr>
            <a:r>
              <a:rPr lang="en-US" sz="2800" b="1" dirty="0"/>
              <a:t>1</a:t>
            </a:r>
            <a:endParaRPr sz="2800" b="1" dirty="0"/>
          </a:p>
        </p:txBody>
      </p:sp>
      <p:sp>
        <p:nvSpPr>
          <p:cNvPr id="25" name="Shape 1281">
            <a:extLst>
              <a:ext uri="{FF2B5EF4-FFF2-40B4-BE49-F238E27FC236}">
                <a16:creationId xmlns:a16="http://schemas.microsoft.com/office/drawing/2014/main" id="{482D78B0-BF51-4AFD-9A4A-535D2EF6FBD9}"/>
              </a:ext>
            </a:extLst>
          </p:cNvPr>
          <p:cNvSpPr/>
          <p:nvPr/>
        </p:nvSpPr>
        <p:spPr>
          <a:xfrm>
            <a:off x="1137656" y="1878980"/>
            <a:ext cx="8438144" cy="623248"/>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lgn="l">
              <a:defRPr sz="3600">
                <a:solidFill>
                  <a:srgbClr val="0A0A0A"/>
                </a:solidFill>
              </a:defRPr>
            </a:pPr>
            <a:r>
              <a:rPr lang="en-US" sz="1800" b="0" i="1" dirty="0">
                <a:solidFill>
                  <a:schemeClr val="bg1">
                    <a:lumMod val="50000"/>
                  </a:schemeClr>
                </a:solidFill>
                <a:latin typeface="+mn-lt"/>
              </a:rPr>
              <a:t>Download the lists of eligible SDP partners from the SDO and </a:t>
            </a:r>
            <a:r>
              <a:rPr lang="en-US" sz="1800" b="0" i="1" dirty="0" err="1">
                <a:solidFill>
                  <a:schemeClr val="bg1">
                    <a:lumMod val="50000"/>
                  </a:schemeClr>
                </a:solidFill>
                <a:latin typeface="+mn-lt"/>
              </a:rPr>
              <a:t>VetBiz</a:t>
            </a:r>
            <a:r>
              <a:rPr lang="en-US" sz="1800" b="0" i="1" dirty="0">
                <a:solidFill>
                  <a:schemeClr val="bg1">
                    <a:lumMod val="50000"/>
                  </a:schemeClr>
                </a:solidFill>
                <a:latin typeface="+mn-lt"/>
              </a:rPr>
              <a:t> directories</a:t>
            </a:r>
            <a:r>
              <a:rPr lang="en-US" sz="1800" b="0" i="1" dirty="0">
                <a:latin typeface="+mn-lt"/>
              </a:rPr>
              <a:t> </a:t>
            </a:r>
            <a:r>
              <a:rPr lang="en-US" sz="1800" b="0" i="1" dirty="0">
                <a:solidFill>
                  <a:schemeClr val="bg1">
                    <a:lumMod val="50000"/>
                  </a:schemeClr>
                </a:solidFill>
                <a:latin typeface="+mn-lt"/>
              </a:rPr>
              <a:t>and compare your current suppliers to those lists.</a:t>
            </a:r>
            <a:endParaRPr sz="1800" b="0" i="1" dirty="0">
              <a:solidFill>
                <a:schemeClr val="bg1">
                  <a:lumMod val="50000"/>
                </a:schemeClr>
              </a:solidFill>
              <a:latin typeface="+mn-lt"/>
            </a:endParaRPr>
          </a:p>
        </p:txBody>
      </p:sp>
      <p:sp>
        <p:nvSpPr>
          <p:cNvPr id="27" name="Shape 1281">
            <a:extLst>
              <a:ext uri="{FF2B5EF4-FFF2-40B4-BE49-F238E27FC236}">
                <a16:creationId xmlns:a16="http://schemas.microsoft.com/office/drawing/2014/main" id="{F0804FC4-A6FD-460A-BF1A-1EBDB97E4CCD}"/>
              </a:ext>
            </a:extLst>
          </p:cNvPr>
          <p:cNvSpPr/>
          <p:nvPr/>
        </p:nvSpPr>
        <p:spPr>
          <a:xfrm>
            <a:off x="1145268" y="1497196"/>
            <a:ext cx="5797204" cy="407804"/>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lgn="l">
              <a:defRPr sz="3600">
                <a:solidFill>
                  <a:srgbClr val="0A0A0A"/>
                </a:solidFill>
              </a:defRPr>
            </a:pPr>
            <a:r>
              <a:rPr lang="en-US" sz="2200" spc="-50" dirty="0">
                <a:solidFill>
                  <a:srgbClr val="00476C"/>
                </a:solidFill>
                <a:latin typeface="+mn-lt"/>
              </a:rPr>
              <a:t>Find</a:t>
            </a:r>
            <a:r>
              <a:rPr lang="en-US" sz="2200" spc="-50" dirty="0">
                <a:solidFill>
                  <a:srgbClr val="002060"/>
                </a:solidFill>
                <a:latin typeface="+mn-lt"/>
              </a:rPr>
              <a:t> </a:t>
            </a:r>
            <a:r>
              <a:rPr lang="en-US" sz="2200" spc="-50" dirty="0">
                <a:solidFill>
                  <a:srgbClr val="E46C0A"/>
                </a:solidFill>
                <a:latin typeface="+mn-lt"/>
              </a:rPr>
              <a:t>current</a:t>
            </a:r>
            <a:r>
              <a:rPr lang="en-US" sz="2200" spc="-50" dirty="0">
                <a:solidFill>
                  <a:srgbClr val="002060"/>
                </a:solidFill>
                <a:latin typeface="+mn-lt"/>
              </a:rPr>
              <a:t> </a:t>
            </a:r>
            <a:r>
              <a:rPr lang="en-US" sz="2200" spc="-50" dirty="0">
                <a:solidFill>
                  <a:srgbClr val="00476C"/>
                </a:solidFill>
                <a:latin typeface="+mn-lt"/>
              </a:rPr>
              <a:t>suppliers that are </a:t>
            </a:r>
            <a:r>
              <a:rPr lang="en-US" sz="2200" spc="-50" dirty="0">
                <a:solidFill>
                  <a:srgbClr val="E46C0A"/>
                </a:solidFill>
                <a:latin typeface="+mn-lt"/>
              </a:rPr>
              <a:t>certified</a:t>
            </a:r>
            <a:endParaRPr sz="2200" spc="-50" dirty="0">
              <a:solidFill>
                <a:srgbClr val="E46C0A"/>
              </a:solidFill>
              <a:latin typeface="+mn-lt"/>
            </a:endParaRPr>
          </a:p>
        </p:txBody>
      </p:sp>
      <p:sp>
        <p:nvSpPr>
          <p:cNvPr id="30" name="Shape 1281">
            <a:extLst>
              <a:ext uri="{FF2B5EF4-FFF2-40B4-BE49-F238E27FC236}">
                <a16:creationId xmlns:a16="http://schemas.microsoft.com/office/drawing/2014/main" id="{31C39FEF-031F-4780-8746-045A6B52ECE3}"/>
              </a:ext>
            </a:extLst>
          </p:cNvPr>
          <p:cNvSpPr/>
          <p:nvPr/>
        </p:nvSpPr>
        <p:spPr>
          <a:xfrm>
            <a:off x="1153850" y="4953000"/>
            <a:ext cx="8421949" cy="623248"/>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lgn="l">
              <a:defRPr sz="3600">
                <a:solidFill>
                  <a:srgbClr val="0A0A0A"/>
                </a:solidFill>
              </a:defRPr>
            </a:pPr>
            <a:r>
              <a:rPr lang="en-US" sz="1800" b="0" i="1" dirty="0">
                <a:solidFill>
                  <a:schemeClr val="bg1">
                    <a:lumMod val="50000"/>
                  </a:schemeClr>
                </a:solidFill>
                <a:latin typeface="+mn-lt"/>
              </a:rPr>
              <a:t>On an ongoing basis, closely monitor incoming state orders and projects for the potential to hire diverse businesses as subcontractors.</a:t>
            </a:r>
            <a:endParaRPr sz="1800" b="0" i="1" dirty="0">
              <a:solidFill>
                <a:schemeClr val="bg1">
                  <a:lumMod val="50000"/>
                </a:schemeClr>
              </a:solidFill>
              <a:latin typeface="+mn-lt"/>
            </a:endParaRPr>
          </a:p>
        </p:txBody>
      </p:sp>
      <p:sp>
        <p:nvSpPr>
          <p:cNvPr id="31" name="Shape 1281">
            <a:extLst>
              <a:ext uri="{FF2B5EF4-FFF2-40B4-BE49-F238E27FC236}">
                <a16:creationId xmlns:a16="http://schemas.microsoft.com/office/drawing/2014/main" id="{A233CF05-15A3-4C49-BDF3-72C994C6A857}"/>
              </a:ext>
            </a:extLst>
          </p:cNvPr>
          <p:cNvSpPr/>
          <p:nvPr/>
        </p:nvSpPr>
        <p:spPr>
          <a:xfrm>
            <a:off x="1143618" y="4282842"/>
            <a:ext cx="7321204" cy="746358"/>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lgn="l">
              <a:defRPr sz="3600">
                <a:solidFill>
                  <a:srgbClr val="0A0A0A"/>
                </a:solidFill>
              </a:defRPr>
            </a:pPr>
            <a:r>
              <a:rPr lang="en-US" sz="2200" spc="-50" dirty="0">
                <a:solidFill>
                  <a:srgbClr val="00476D"/>
                </a:solidFill>
                <a:latin typeface="+mn-lt"/>
              </a:rPr>
              <a:t>Identify</a:t>
            </a:r>
            <a:r>
              <a:rPr lang="en-US" sz="2200" spc="-50" dirty="0">
                <a:solidFill>
                  <a:srgbClr val="002060"/>
                </a:solidFill>
                <a:latin typeface="+mn-lt"/>
              </a:rPr>
              <a:t> </a:t>
            </a:r>
            <a:r>
              <a:rPr lang="en-US" sz="2200" spc="-50" dirty="0">
                <a:solidFill>
                  <a:srgbClr val="E46C0A"/>
                </a:solidFill>
                <a:latin typeface="+mn-lt"/>
              </a:rPr>
              <a:t>subcontracting needs </a:t>
            </a:r>
            <a:r>
              <a:rPr lang="en-US" sz="2200" spc="-50" dirty="0">
                <a:solidFill>
                  <a:srgbClr val="00476D"/>
                </a:solidFill>
                <a:latin typeface="+mn-lt"/>
              </a:rPr>
              <a:t>that may be met </a:t>
            </a:r>
          </a:p>
          <a:p>
            <a:pPr algn="l">
              <a:defRPr sz="3600">
                <a:solidFill>
                  <a:srgbClr val="0A0A0A"/>
                </a:solidFill>
              </a:defRPr>
            </a:pPr>
            <a:r>
              <a:rPr lang="en-US" sz="2200" spc="-50" dirty="0">
                <a:solidFill>
                  <a:srgbClr val="00476D"/>
                </a:solidFill>
                <a:latin typeface="+mn-lt"/>
              </a:rPr>
              <a:t>by a </a:t>
            </a:r>
            <a:r>
              <a:rPr lang="en-US" sz="2200" spc="-50" dirty="0">
                <a:solidFill>
                  <a:srgbClr val="E46C0A"/>
                </a:solidFill>
                <a:latin typeface="+mn-lt"/>
              </a:rPr>
              <a:t>new</a:t>
            </a:r>
            <a:r>
              <a:rPr lang="en-US" sz="2200" spc="-50" dirty="0">
                <a:solidFill>
                  <a:srgbClr val="002060"/>
                </a:solidFill>
                <a:latin typeface="+mn-lt"/>
              </a:rPr>
              <a:t> </a:t>
            </a:r>
            <a:r>
              <a:rPr lang="en-US" sz="2200" spc="-50" dirty="0">
                <a:solidFill>
                  <a:srgbClr val="00476D"/>
                </a:solidFill>
                <a:latin typeface="+mn-lt"/>
              </a:rPr>
              <a:t>diverse business partner</a:t>
            </a:r>
            <a:endParaRPr sz="2200" spc="-50" dirty="0">
              <a:solidFill>
                <a:srgbClr val="00476D"/>
              </a:solidFill>
              <a:latin typeface="+mn-lt"/>
            </a:endParaRPr>
          </a:p>
        </p:txBody>
      </p:sp>
      <p:sp>
        <p:nvSpPr>
          <p:cNvPr id="35" name="Shape 1281">
            <a:extLst>
              <a:ext uri="{FF2B5EF4-FFF2-40B4-BE49-F238E27FC236}">
                <a16:creationId xmlns:a16="http://schemas.microsoft.com/office/drawing/2014/main" id="{7EC54576-85A8-41B1-9536-C3DFFB0C98FE}"/>
              </a:ext>
            </a:extLst>
          </p:cNvPr>
          <p:cNvSpPr/>
          <p:nvPr/>
        </p:nvSpPr>
        <p:spPr>
          <a:xfrm>
            <a:off x="1137655" y="3200400"/>
            <a:ext cx="8438144" cy="900246"/>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lgn="l">
              <a:defRPr sz="3600">
                <a:solidFill>
                  <a:srgbClr val="0A0A0A"/>
                </a:solidFill>
              </a:defRPr>
            </a:pPr>
            <a:r>
              <a:rPr lang="en-US" sz="1800" b="0" i="1" dirty="0">
                <a:solidFill>
                  <a:schemeClr val="bg1">
                    <a:lumMod val="50000"/>
                  </a:schemeClr>
                </a:solidFill>
                <a:latin typeface="+mn-lt"/>
              </a:rPr>
              <a:t>Survey your suppliers to find diverse companies that are not certified or are certified by an organization other than the Massachusetts SDO. Connect them with the SDO (</a:t>
            </a:r>
            <a:r>
              <a:rPr lang="en-US" sz="1800" b="0" i="1" dirty="0">
                <a:solidFill>
                  <a:srgbClr val="0000FF"/>
                </a:solidFill>
                <a:latin typeface="+mn-lt"/>
                <a:hlinkClick r:id="rId3">
                  <a:extLst>
                    <a:ext uri="{A12FA001-AC4F-418D-AE19-62706E023703}">
                      <ahyp:hlinkClr xmlns:ahyp="http://schemas.microsoft.com/office/drawing/2018/hyperlinkcolor" val="tx"/>
                    </a:ext>
                  </a:extLst>
                </a:hlinkClick>
              </a:rPr>
              <a:t>sdp@mass.gov</a:t>
            </a:r>
            <a:r>
              <a:rPr lang="en-US" sz="1800" b="0" i="1" dirty="0">
                <a:solidFill>
                  <a:schemeClr val="bg1">
                    <a:lumMod val="50000"/>
                  </a:schemeClr>
                </a:solidFill>
                <a:latin typeface="+mn-lt"/>
              </a:rPr>
              <a:t>) and encourage them to get certified.</a:t>
            </a:r>
            <a:endParaRPr sz="1800" b="0" i="1" dirty="0">
              <a:solidFill>
                <a:schemeClr val="bg1">
                  <a:lumMod val="50000"/>
                </a:schemeClr>
              </a:solidFill>
              <a:latin typeface="+mn-lt"/>
            </a:endParaRPr>
          </a:p>
        </p:txBody>
      </p:sp>
      <p:sp>
        <p:nvSpPr>
          <p:cNvPr id="36" name="Shape 1281">
            <a:extLst>
              <a:ext uri="{FF2B5EF4-FFF2-40B4-BE49-F238E27FC236}">
                <a16:creationId xmlns:a16="http://schemas.microsoft.com/office/drawing/2014/main" id="{B5BB832A-7D52-48B9-9CC5-ACB1A8E72FD1}"/>
              </a:ext>
            </a:extLst>
          </p:cNvPr>
          <p:cNvSpPr/>
          <p:nvPr/>
        </p:nvSpPr>
        <p:spPr>
          <a:xfrm>
            <a:off x="1143618" y="2792596"/>
            <a:ext cx="5079382" cy="407804"/>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lgn="l">
              <a:defRPr sz="3600">
                <a:solidFill>
                  <a:srgbClr val="0A0A0A"/>
                </a:solidFill>
              </a:defRPr>
            </a:pPr>
            <a:r>
              <a:rPr lang="en-US" sz="2200" spc="-50" dirty="0">
                <a:solidFill>
                  <a:srgbClr val="00476D"/>
                </a:solidFill>
                <a:latin typeface="+mn-lt"/>
              </a:rPr>
              <a:t>Find</a:t>
            </a:r>
            <a:r>
              <a:rPr lang="en-US" sz="2200" spc="-50" dirty="0">
                <a:solidFill>
                  <a:srgbClr val="002060"/>
                </a:solidFill>
                <a:latin typeface="+mn-lt"/>
              </a:rPr>
              <a:t> </a:t>
            </a:r>
            <a:r>
              <a:rPr lang="en-US" sz="2200" spc="-50" dirty="0">
                <a:solidFill>
                  <a:srgbClr val="E46C0A"/>
                </a:solidFill>
                <a:latin typeface="+mn-lt"/>
              </a:rPr>
              <a:t>current</a:t>
            </a:r>
            <a:r>
              <a:rPr lang="en-US" sz="2200" spc="-50" dirty="0">
                <a:solidFill>
                  <a:srgbClr val="002060"/>
                </a:solidFill>
                <a:latin typeface="+mn-lt"/>
              </a:rPr>
              <a:t> </a:t>
            </a:r>
            <a:r>
              <a:rPr lang="en-US" sz="2200" spc="-50" dirty="0">
                <a:solidFill>
                  <a:srgbClr val="00476D"/>
                </a:solidFill>
                <a:latin typeface="+mn-lt"/>
              </a:rPr>
              <a:t>suppliers that </a:t>
            </a:r>
            <a:r>
              <a:rPr lang="en-US" sz="2200" spc="-50" dirty="0">
                <a:solidFill>
                  <a:srgbClr val="E46C0A"/>
                </a:solidFill>
                <a:latin typeface="+mn-lt"/>
              </a:rPr>
              <a:t>may be certified</a:t>
            </a:r>
            <a:endParaRPr sz="2200" spc="-50" dirty="0">
              <a:solidFill>
                <a:srgbClr val="E46C0A"/>
              </a:solidFill>
              <a:latin typeface="+mn-lt"/>
            </a:endParaRPr>
          </a:p>
        </p:txBody>
      </p:sp>
      <p:sp>
        <p:nvSpPr>
          <p:cNvPr id="39" name="Shape 1281">
            <a:extLst>
              <a:ext uri="{FF2B5EF4-FFF2-40B4-BE49-F238E27FC236}">
                <a16:creationId xmlns:a16="http://schemas.microsoft.com/office/drawing/2014/main" id="{31C51A64-0022-4223-B215-7EE6C79EA3A1}"/>
              </a:ext>
            </a:extLst>
          </p:cNvPr>
          <p:cNvSpPr/>
          <p:nvPr/>
        </p:nvSpPr>
        <p:spPr>
          <a:xfrm>
            <a:off x="1153850" y="6602104"/>
            <a:ext cx="8421948" cy="623248"/>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lgn="l">
              <a:defRPr sz="3600">
                <a:solidFill>
                  <a:srgbClr val="0A0A0A"/>
                </a:solidFill>
              </a:defRPr>
            </a:pPr>
            <a:r>
              <a:rPr lang="en-US" sz="1800" b="0" i="1" dirty="0">
                <a:solidFill>
                  <a:schemeClr val="bg1">
                    <a:lumMod val="50000"/>
                  </a:schemeClr>
                </a:solidFill>
                <a:latin typeface="+mn-lt"/>
              </a:rPr>
              <a:t>On an ongoing basis, review your company’s business needs, including one-time purchases, to find areas where you may include new diverse suppliers.</a:t>
            </a:r>
            <a:endParaRPr sz="1800" b="0" i="1" dirty="0">
              <a:solidFill>
                <a:schemeClr val="bg1">
                  <a:lumMod val="50000"/>
                </a:schemeClr>
              </a:solidFill>
              <a:latin typeface="+mn-lt"/>
            </a:endParaRPr>
          </a:p>
        </p:txBody>
      </p:sp>
      <p:sp>
        <p:nvSpPr>
          <p:cNvPr id="40" name="Shape 1281">
            <a:extLst>
              <a:ext uri="{FF2B5EF4-FFF2-40B4-BE49-F238E27FC236}">
                <a16:creationId xmlns:a16="http://schemas.microsoft.com/office/drawing/2014/main" id="{5B227960-634B-4DAE-9980-A387810DFE6C}"/>
              </a:ext>
            </a:extLst>
          </p:cNvPr>
          <p:cNvSpPr/>
          <p:nvPr/>
        </p:nvSpPr>
        <p:spPr>
          <a:xfrm>
            <a:off x="1145268" y="5916304"/>
            <a:ext cx="7319554" cy="746358"/>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lgn="l">
              <a:defRPr sz="3600">
                <a:solidFill>
                  <a:srgbClr val="0A0A0A"/>
                </a:solidFill>
              </a:defRPr>
            </a:pPr>
            <a:r>
              <a:rPr lang="en-US" sz="2200" spc="-50" dirty="0">
                <a:solidFill>
                  <a:srgbClr val="00476D"/>
                </a:solidFill>
                <a:latin typeface="+mn-lt"/>
              </a:rPr>
              <a:t>Identify</a:t>
            </a:r>
            <a:r>
              <a:rPr lang="en-US" sz="2200" spc="-50" dirty="0">
                <a:solidFill>
                  <a:srgbClr val="002060"/>
                </a:solidFill>
                <a:latin typeface="+mn-lt"/>
              </a:rPr>
              <a:t> </a:t>
            </a:r>
            <a:r>
              <a:rPr lang="en-US" sz="2200" spc="-50" dirty="0">
                <a:solidFill>
                  <a:srgbClr val="E46C0A"/>
                </a:solidFill>
                <a:latin typeface="+mn-lt"/>
              </a:rPr>
              <a:t>general business needs </a:t>
            </a:r>
            <a:r>
              <a:rPr lang="en-US" sz="2200" spc="-50" dirty="0">
                <a:solidFill>
                  <a:srgbClr val="00476D"/>
                </a:solidFill>
                <a:latin typeface="+mn-lt"/>
              </a:rPr>
              <a:t>that may be met </a:t>
            </a:r>
          </a:p>
          <a:p>
            <a:pPr algn="l">
              <a:defRPr sz="3600">
                <a:solidFill>
                  <a:srgbClr val="0A0A0A"/>
                </a:solidFill>
              </a:defRPr>
            </a:pPr>
            <a:r>
              <a:rPr lang="en-US" sz="2200" spc="-50" dirty="0">
                <a:solidFill>
                  <a:srgbClr val="00476D"/>
                </a:solidFill>
                <a:latin typeface="+mn-lt"/>
              </a:rPr>
              <a:t>by a</a:t>
            </a:r>
            <a:r>
              <a:rPr lang="en-US" sz="2200" spc="-50" dirty="0">
                <a:solidFill>
                  <a:srgbClr val="002060"/>
                </a:solidFill>
                <a:latin typeface="+mn-lt"/>
              </a:rPr>
              <a:t> </a:t>
            </a:r>
            <a:r>
              <a:rPr lang="en-US" sz="2200" spc="-50" dirty="0">
                <a:solidFill>
                  <a:srgbClr val="E46C0A"/>
                </a:solidFill>
                <a:latin typeface="+mn-lt"/>
              </a:rPr>
              <a:t>new</a:t>
            </a:r>
            <a:r>
              <a:rPr lang="en-US" sz="2200" spc="-50" dirty="0">
                <a:solidFill>
                  <a:srgbClr val="002060"/>
                </a:solidFill>
                <a:latin typeface="+mn-lt"/>
              </a:rPr>
              <a:t> </a:t>
            </a:r>
            <a:r>
              <a:rPr lang="en-US" sz="2200" spc="-50" dirty="0">
                <a:solidFill>
                  <a:srgbClr val="00476D"/>
                </a:solidFill>
                <a:latin typeface="+mn-lt"/>
              </a:rPr>
              <a:t>diverse business partner</a:t>
            </a:r>
            <a:endParaRPr sz="2200" spc="-50" dirty="0">
              <a:solidFill>
                <a:srgbClr val="00476D"/>
              </a:solidFill>
              <a:latin typeface="+mn-lt"/>
            </a:endParaRPr>
          </a:p>
        </p:txBody>
      </p:sp>
      <p:pic>
        <p:nvPicPr>
          <p:cNvPr id="43" name="Picture 3">
            <a:extLst>
              <a:ext uri="{FF2B5EF4-FFF2-40B4-BE49-F238E27FC236}">
                <a16:creationId xmlns:a16="http://schemas.microsoft.com/office/drawing/2014/main" id="{7251E5B5-13D5-493A-8FCD-88505FCB94D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16" r="34412"/>
          <a:stretch/>
        </p:blipFill>
        <p:spPr bwMode="auto">
          <a:xfrm>
            <a:off x="10198820" y="2704052"/>
            <a:ext cx="2899239" cy="2552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TextBox 43">
            <a:extLst>
              <a:ext uri="{FF2B5EF4-FFF2-40B4-BE49-F238E27FC236}">
                <a16:creationId xmlns:a16="http://schemas.microsoft.com/office/drawing/2014/main" id="{D42A1B3B-DAB9-4D79-8BC8-6418EB058C3E}"/>
              </a:ext>
            </a:extLst>
          </p:cNvPr>
          <p:cNvSpPr txBox="1"/>
          <p:nvPr/>
        </p:nvSpPr>
        <p:spPr>
          <a:xfrm>
            <a:off x="9728200" y="5310706"/>
            <a:ext cx="3840480" cy="2015936"/>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fontAlgn="auto">
              <a:spcBef>
                <a:spcPts val="0"/>
              </a:spcBef>
              <a:spcAft>
                <a:spcPts val="0"/>
              </a:spcAft>
            </a:pPr>
            <a:r>
              <a:rPr lang="en-US" sz="2500" dirty="0">
                <a:solidFill>
                  <a:prstClr val="white"/>
                </a:solidFill>
              </a:rPr>
              <a:t>Online Certification Self-Assessment Tool:</a:t>
            </a:r>
            <a:endParaRPr lang="en-US" sz="2500" dirty="0">
              <a:solidFill>
                <a:prstClr val="white"/>
              </a:solidFill>
              <a:hlinkClick r:id="rId5"/>
            </a:endParaRPr>
          </a:p>
          <a:p>
            <a:pPr algn="ctr" fontAlgn="auto">
              <a:spcBef>
                <a:spcPts val="0"/>
              </a:spcBef>
              <a:spcAft>
                <a:spcPts val="0"/>
              </a:spcAft>
            </a:pPr>
            <a:r>
              <a:rPr lang="en-US" sz="2500" b="1" dirty="0">
                <a:solidFill>
                  <a:prstClr val="white"/>
                </a:solidFill>
                <a:hlinkClick r:id="rId6"/>
              </a:rPr>
              <a:t>https://www.mass.gov/forms/take-the-certification-self-assessment</a:t>
            </a:r>
            <a:endParaRPr lang="en-US" sz="2500" b="1" dirty="0">
              <a:solidFill>
                <a:prstClr val="white"/>
              </a:solidFill>
            </a:endParaRPr>
          </a:p>
        </p:txBody>
      </p:sp>
      <p:sp>
        <p:nvSpPr>
          <p:cNvPr id="28" name="Shape 1263">
            <a:extLst>
              <a:ext uri="{FF2B5EF4-FFF2-40B4-BE49-F238E27FC236}">
                <a16:creationId xmlns:a16="http://schemas.microsoft.com/office/drawing/2014/main" id="{6F975CE0-4AE1-40F6-93BB-1707F00FD685}"/>
              </a:ext>
            </a:extLst>
          </p:cNvPr>
          <p:cNvSpPr/>
          <p:nvPr/>
        </p:nvSpPr>
        <p:spPr>
          <a:xfrm>
            <a:off x="584200" y="2814157"/>
            <a:ext cx="537629" cy="511347"/>
          </a:xfrm>
          <a:prstGeom prst="ellipse">
            <a:avLst/>
          </a:prstGeom>
          <a:solidFill>
            <a:srgbClr val="00476D"/>
          </a:solidFill>
          <a:ln w="12700">
            <a:miter lim="400000"/>
            <a:tailEnd type="triangle"/>
          </a:ln>
        </p:spPr>
        <p:txBody>
          <a:bodyPr tIns="34290" bIns="34290" anchor="ctr"/>
          <a:lstStyle/>
          <a:p>
            <a:pPr algn="ctr" defTabSz="342900">
              <a:defRPr sz="3600">
                <a:solidFill>
                  <a:srgbClr val="FFFFFF"/>
                </a:solidFill>
                <a:latin typeface="Calibri"/>
                <a:ea typeface="Calibri"/>
                <a:cs typeface="Calibri"/>
                <a:sym typeface="Calibri"/>
              </a:defRPr>
            </a:pPr>
            <a:r>
              <a:rPr lang="en-US" sz="2800" b="1" dirty="0"/>
              <a:t>2</a:t>
            </a:r>
            <a:endParaRPr sz="2800" b="1" dirty="0"/>
          </a:p>
        </p:txBody>
      </p:sp>
      <p:sp>
        <p:nvSpPr>
          <p:cNvPr id="33" name="Shape 1263">
            <a:extLst>
              <a:ext uri="{FF2B5EF4-FFF2-40B4-BE49-F238E27FC236}">
                <a16:creationId xmlns:a16="http://schemas.microsoft.com/office/drawing/2014/main" id="{F84541E2-6ADE-456B-8D8A-782ECB7216D3}"/>
              </a:ext>
            </a:extLst>
          </p:cNvPr>
          <p:cNvSpPr/>
          <p:nvPr/>
        </p:nvSpPr>
        <p:spPr>
          <a:xfrm>
            <a:off x="597595" y="4424501"/>
            <a:ext cx="537629" cy="511347"/>
          </a:xfrm>
          <a:prstGeom prst="ellipse">
            <a:avLst/>
          </a:prstGeom>
          <a:solidFill>
            <a:srgbClr val="00476D"/>
          </a:solidFill>
          <a:ln w="12700">
            <a:miter lim="400000"/>
            <a:tailEnd type="triangle"/>
          </a:ln>
        </p:spPr>
        <p:txBody>
          <a:bodyPr tIns="34290" bIns="34290" anchor="ctr"/>
          <a:lstStyle/>
          <a:p>
            <a:pPr algn="ctr" defTabSz="342900">
              <a:defRPr sz="3600">
                <a:solidFill>
                  <a:srgbClr val="FFFFFF"/>
                </a:solidFill>
                <a:latin typeface="Calibri"/>
                <a:ea typeface="Calibri"/>
                <a:cs typeface="Calibri"/>
                <a:sym typeface="Calibri"/>
              </a:defRPr>
            </a:pPr>
            <a:r>
              <a:rPr lang="en-US" sz="2800" b="1" dirty="0"/>
              <a:t>3</a:t>
            </a:r>
            <a:endParaRPr sz="2800" b="1" dirty="0"/>
          </a:p>
        </p:txBody>
      </p:sp>
      <p:sp>
        <p:nvSpPr>
          <p:cNvPr id="38" name="Shape 1263">
            <a:extLst>
              <a:ext uri="{FF2B5EF4-FFF2-40B4-BE49-F238E27FC236}">
                <a16:creationId xmlns:a16="http://schemas.microsoft.com/office/drawing/2014/main" id="{EE03003B-D517-4D8B-9F7C-AA4C62937463}"/>
              </a:ext>
            </a:extLst>
          </p:cNvPr>
          <p:cNvSpPr/>
          <p:nvPr/>
        </p:nvSpPr>
        <p:spPr>
          <a:xfrm>
            <a:off x="594107" y="6053046"/>
            <a:ext cx="537629" cy="511347"/>
          </a:xfrm>
          <a:prstGeom prst="ellipse">
            <a:avLst/>
          </a:prstGeom>
          <a:solidFill>
            <a:srgbClr val="00476D"/>
          </a:solidFill>
          <a:ln w="12700">
            <a:miter lim="400000"/>
            <a:tailEnd type="triangle"/>
          </a:ln>
        </p:spPr>
        <p:txBody>
          <a:bodyPr tIns="34290" bIns="34290" anchor="ctr"/>
          <a:lstStyle/>
          <a:p>
            <a:pPr algn="ctr" defTabSz="342900">
              <a:defRPr sz="3600">
                <a:solidFill>
                  <a:srgbClr val="FFFFFF"/>
                </a:solidFill>
                <a:latin typeface="Calibri"/>
                <a:ea typeface="Calibri"/>
                <a:cs typeface="Calibri"/>
                <a:sym typeface="Calibri"/>
              </a:defRPr>
            </a:pPr>
            <a:r>
              <a:rPr lang="en-US" sz="2800" b="1" dirty="0"/>
              <a:t>4</a:t>
            </a:r>
            <a:endParaRPr sz="2800" b="1" dirty="0"/>
          </a:p>
        </p:txBody>
      </p:sp>
    </p:spTree>
    <p:extLst>
      <p:ext uri="{BB962C8B-B14F-4D97-AF65-F5344CB8AC3E}">
        <p14:creationId xmlns:p14="http://schemas.microsoft.com/office/powerpoint/2010/main" val="21118455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F4EE4-B90E-43C4-A5C3-898BF4DE0A4C}"/>
              </a:ext>
            </a:extLst>
          </p:cNvPr>
          <p:cNvSpPr>
            <a:spLocks noGrp="1"/>
          </p:cNvSpPr>
          <p:nvPr>
            <p:ph type="title"/>
          </p:nvPr>
        </p:nvSpPr>
        <p:spPr/>
        <p:txBody>
          <a:bodyPr/>
          <a:lstStyle/>
          <a:p>
            <a:r>
              <a:rPr lang="en-US" b="1" dirty="0"/>
              <a:t>How to Report</a:t>
            </a:r>
          </a:p>
        </p:txBody>
      </p:sp>
      <p:pic>
        <p:nvPicPr>
          <p:cNvPr id="11" name="Picture 10">
            <a:extLst>
              <a:ext uri="{FF2B5EF4-FFF2-40B4-BE49-F238E27FC236}">
                <a16:creationId xmlns:a16="http://schemas.microsoft.com/office/drawing/2014/main" id="{C024C516-A871-42FE-93AF-EBB55E4BF5C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293" r="12773"/>
          <a:stretch/>
        </p:blipFill>
        <p:spPr>
          <a:xfrm>
            <a:off x="8890000" y="2085664"/>
            <a:ext cx="3657230" cy="3115408"/>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EEB81B90-C0E2-4674-88E7-7185A9EF5FD8}"/>
              </a:ext>
            </a:extLst>
          </p:cNvPr>
          <p:cNvSpPr txBox="1"/>
          <p:nvPr/>
        </p:nvSpPr>
        <p:spPr>
          <a:xfrm>
            <a:off x="575733" y="1627432"/>
            <a:ext cx="7920567" cy="4031873"/>
          </a:xfrm>
          <a:prstGeom prst="rect">
            <a:avLst/>
          </a:prstGeom>
          <a:noFill/>
        </p:spPr>
        <p:txBody>
          <a:bodyPr wrap="square" rtlCol="0">
            <a:spAutoFit/>
          </a:bodyPr>
          <a:lstStyle/>
          <a:p>
            <a:pPr marL="342900" indent="-342900">
              <a:spcAft>
                <a:spcPts val="600"/>
              </a:spcAft>
              <a:buClr>
                <a:srgbClr val="FB921C"/>
              </a:buClr>
              <a:buFont typeface="Arial" panose="020B0604020202020204" pitchFamily="34" charset="0"/>
              <a:buChar char="•"/>
            </a:pPr>
            <a:r>
              <a:rPr lang="en-US" sz="2400" b="1" dirty="0"/>
              <a:t>Use OSD’s </a:t>
            </a:r>
            <a:r>
              <a:rPr lang="en-US" sz="2400" b="1" dirty="0">
                <a:hlinkClick r:id="rId4"/>
              </a:rPr>
              <a:t>VRM</a:t>
            </a:r>
            <a:r>
              <a:rPr lang="en-US" sz="2400" b="1" dirty="0"/>
              <a:t>: </a:t>
            </a:r>
            <a:r>
              <a:rPr lang="en-US" sz="2400" dirty="0"/>
              <a:t>File your SDP report at the same time as your sales report.</a:t>
            </a:r>
          </a:p>
          <a:p>
            <a:pPr marL="342900" indent="-342900">
              <a:spcAft>
                <a:spcPts val="600"/>
              </a:spcAft>
              <a:buClr>
                <a:srgbClr val="FB921C"/>
              </a:buClr>
              <a:buFont typeface="Arial" panose="020B0604020202020204" pitchFamily="34" charset="0"/>
              <a:buChar char="•"/>
            </a:pPr>
            <a:r>
              <a:rPr lang="en-US" sz="2400" b="1" dirty="0"/>
              <a:t>Report as you go: </a:t>
            </a:r>
            <a:r>
              <a:rPr lang="en-US" sz="2400" dirty="0"/>
              <a:t>Report every quarter as your SDP spending takes place.</a:t>
            </a:r>
          </a:p>
          <a:p>
            <a:pPr marL="342900" indent="-342900">
              <a:spcAft>
                <a:spcPts val="600"/>
              </a:spcAft>
              <a:buClr>
                <a:srgbClr val="FB921C"/>
              </a:buClr>
              <a:buFont typeface="Arial" panose="020B0604020202020204" pitchFamily="34" charset="0"/>
              <a:buChar char="•"/>
            </a:pPr>
            <a:r>
              <a:rPr lang="en-US" sz="2400" b="1" dirty="0"/>
              <a:t>Enter the actual amount: </a:t>
            </a:r>
            <a:r>
              <a:rPr lang="en-US" sz="2400" dirty="0"/>
              <a:t>Enter the full amount of spending rather than only the amount that meets your commitment.</a:t>
            </a:r>
          </a:p>
          <a:p>
            <a:pPr marL="342900" indent="-342900">
              <a:spcAft>
                <a:spcPts val="600"/>
              </a:spcAft>
              <a:buClr>
                <a:srgbClr val="FB921C"/>
              </a:buClr>
              <a:buFont typeface="Arial" panose="020B0604020202020204" pitchFamily="34" charset="0"/>
              <a:buChar char="•"/>
            </a:pPr>
            <a:r>
              <a:rPr lang="en-US" sz="2400" b="1" dirty="0"/>
              <a:t>Separate types of spend:</a:t>
            </a:r>
            <a:r>
              <a:rPr lang="en-US" sz="2400" dirty="0"/>
              <a:t> If your spending with a partner is mixed (subcontracting + ancillary), whenever possible separate subcontracting and ancillary spending.</a:t>
            </a:r>
          </a:p>
          <a:p>
            <a:pPr marL="285750" indent="-285750">
              <a:buFont typeface="Arial" panose="020B0604020202020204" pitchFamily="34" charset="0"/>
              <a:buChar char="•"/>
            </a:pPr>
            <a:endParaRPr lang="en-US" sz="2000" dirty="0"/>
          </a:p>
        </p:txBody>
      </p:sp>
      <p:sp>
        <p:nvSpPr>
          <p:cNvPr id="13" name="TextBox 12">
            <a:extLst>
              <a:ext uri="{FF2B5EF4-FFF2-40B4-BE49-F238E27FC236}">
                <a16:creationId xmlns:a16="http://schemas.microsoft.com/office/drawing/2014/main" id="{FD075F76-2991-4A77-A5CD-59D2C93E4627}"/>
              </a:ext>
            </a:extLst>
          </p:cNvPr>
          <p:cNvSpPr txBox="1"/>
          <p:nvPr/>
        </p:nvSpPr>
        <p:spPr>
          <a:xfrm>
            <a:off x="588433" y="6002893"/>
            <a:ext cx="12733868" cy="1180651"/>
          </a:xfrm>
          <a:prstGeom prst="rect">
            <a:avLst/>
          </a:prstGeom>
          <a:solidFill>
            <a:schemeClr val="accent1">
              <a:lumMod val="20000"/>
              <a:lumOff val="80000"/>
            </a:schemeClr>
          </a:solidFill>
        </p:spPr>
        <p:txBody>
          <a:bodyPr wrap="square" rtlCol="0" anchor="ctr">
            <a:noAutofit/>
          </a:bodyPr>
          <a:lstStyle/>
          <a:p>
            <a:r>
              <a:rPr lang="en-US" sz="2200" b="1" dirty="0"/>
              <a:t>	  Ask for exceptions: </a:t>
            </a:r>
            <a:r>
              <a:rPr lang="en-US" sz="2200" dirty="0"/>
              <a:t>If you cannot find your SDP partner by searching the VRM by company name:</a:t>
            </a:r>
          </a:p>
          <a:p>
            <a:pPr marL="1257300" lvl="1" indent="-228600">
              <a:buClr>
                <a:srgbClr val="FB921C"/>
              </a:buClr>
              <a:buFont typeface="Arial" panose="020B0604020202020204" pitchFamily="34" charset="0"/>
              <a:buChar char="•"/>
            </a:pPr>
            <a:r>
              <a:rPr lang="en-US" sz="2200" dirty="0"/>
              <a:t>Enter the company manually and note the organization that certified the partner.</a:t>
            </a:r>
          </a:p>
          <a:p>
            <a:pPr marL="1257300" lvl="1" indent="-228600">
              <a:buClr>
                <a:srgbClr val="FB921C"/>
              </a:buClr>
              <a:buFont typeface="Arial" panose="020B0604020202020204" pitchFamily="34" charset="0"/>
              <a:buChar char="•"/>
            </a:pPr>
            <a:r>
              <a:rPr lang="en-US" sz="2200" dirty="0"/>
              <a:t>Contact </a:t>
            </a:r>
            <a:r>
              <a:rPr lang="en-US" sz="2200" dirty="0">
                <a:hlinkClick r:id="rId5"/>
              </a:rPr>
              <a:t>sdp@mass.gov</a:t>
            </a:r>
            <a:r>
              <a:rPr lang="en-US" sz="2200" dirty="0"/>
              <a:t> if you have questions about the status of a partner.</a:t>
            </a:r>
          </a:p>
        </p:txBody>
      </p:sp>
      <p:sp>
        <p:nvSpPr>
          <p:cNvPr id="14" name="Shape 1263">
            <a:extLst>
              <a:ext uri="{FF2B5EF4-FFF2-40B4-BE49-F238E27FC236}">
                <a16:creationId xmlns:a16="http://schemas.microsoft.com/office/drawing/2014/main" id="{8256B1A3-90A3-4988-856C-3B70D4B8414C}"/>
              </a:ext>
            </a:extLst>
          </p:cNvPr>
          <p:cNvSpPr/>
          <p:nvPr/>
        </p:nvSpPr>
        <p:spPr>
          <a:xfrm>
            <a:off x="736600" y="6223953"/>
            <a:ext cx="762000" cy="762000"/>
          </a:xfrm>
          <a:prstGeom prst="ellipse">
            <a:avLst/>
          </a:prstGeom>
          <a:solidFill>
            <a:srgbClr val="00476D"/>
          </a:solidFill>
          <a:ln w="12700">
            <a:miter lim="400000"/>
            <a:tailEnd type="triangle"/>
          </a:ln>
        </p:spPr>
        <p:txBody>
          <a:bodyPr tIns="34290" bIns="34290" anchor="ctr"/>
          <a:lstStyle/>
          <a:p>
            <a:pPr algn="ctr" defTabSz="342900">
              <a:defRPr sz="3600">
                <a:solidFill>
                  <a:srgbClr val="FFFFFF"/>
                </a:solidFill>
                <a:latin typeface="Calibri"/>
                <a:ea typeface="Calibri"/>
                <a:cs typeface="Calibri"/>
                <a:sym typeface="Calibri"/>
              </a:defRPr>
            </a:pPr>
            <a:r>
              <a:rPr lang="en-US" sz="4000" b="1" dirty="0"/>
              <a:t>!</a:t>
            </a:r>
            <a:endParaRPr sz="4000" b="1" dirty="0"/>
          </a:p>
        </p:txBody>
      </p:sp>
    </p:spTree>
    <p:extLst>
      <p:ext uri="{BB962C8B-B14F-4D97-AF65-F5344CB8AC3E}">
        <p14:creationId xmlns:p14="http://schemas.microsoft.com/office/powerpoint/2010/main" val="42097866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2B3B52-F361-4B7B-807F-A2BCC4FF7545}"/>
              </a:ext>
            </a:extLst>
          </p:cNvPr>
          <p:cNvSpPr>
            <a:spLocks noGrp="1"/>
          </p:cNvSpPr>
          <p:nvPr>
            <p:ph type="title"/>
          </p:nvPr>
        </p:nvSpPr>
        <p:spPr>
          <a:xfrm>
            <a:off x="575733" y="527696"/>
            <a:ext cx="8981440" cy="678360"/>
          </a:xfrm>
        </p:spPr>
        <p:txBody>
          <a:bodyPr/>
          <a:lstStyle/>
          <a:p>
            <a:r>
              <a:rPr lang="en-US" b="1"/>
              <a:t>How to Stay in Compliance</a:t>
            </a:r>
            <a:endParaRPr lang="en-US" b="1" dirty="0"/>
          </a:p>
        </p:txBody>
      </p:sp>
      <p:sp>
        <p:nvSpPr>
          <p:cNvPr id="5" name="TextBox 4">
            <a:extLst>
              <a:ext uri="{FF2B5EF4-FFF2-40B4-BE49-F238E27FC236}">
                <a16:creationId xmlns:a16="http://schemas.microsoft.com/office/drawing/2014/main" id="{4927CD54-4BA9-4E57-B15A-B23EF14E4713}"/>
              </a:ext>
            </a:extLst>
          </p:cNvPr>
          <p:cNvSpPr txBox="1"/>
          <p:nvPr/>
        </p:nvSpPr>
        <p:spPr>
          <a:xfrm>
            <a:off x="4165600" y="1372239"/>
            <a:ext cx="8686800" cy="5755422"/>
          </a:xfrm>
          <a:prstGeom prst="rect">
            <a:avLst/>
          </a:prstGeom>
          <a:noFill/>
        </p:spPr>
        <p:txBody>
          <a:bodyPr wrap="square" rtlCol="0">
            <a:spAutoFit/>
          </a:bodyPr>
          <a:lstStyle/>
          <a:p>
            <a:pPr marL="342900" indent="-342900">
              <a:buClr>
                <a:srgbClr val="FB921C"/>
              </a:buClr>
              <a:buFont typeface="Arial" panose="020B0604020202020204" pitchFamily="34" charset="0"/>
              <a:buChar char="•"/>
            </a:pPr>
            <a:r>
              <a:rPr lang="en-US" sz="2400" b="1" dirty="0"/>
              <a:t>Know your commitment:</a:t>
            </a:r>
            <a:r>
              <a:rPr lang="en-US" sz="2400" dirty="0"/>
              <a:t> Be aware of your supplier diversity commitment percentage. When in doubt, contact the OSD Sourcing Manager.</a:t>
            </a:r>
          </a:p>
          <a:p>
            <a:pPr marL="285750" indent="-285750">
              <a:buFont typeface="Arial" panose="020B0604020202020204" pitchFamily="34" charset="0"/>
              <a:buChar char="•"/>
            </a:pPr>
            <a:endParaRPr lang="en-US" sz="2000" dirty="0"/>
          </a:p>
          <a:p>
            <a:pPr marL="342900" indent="-342900">
              <a:buClr>
                <a:srgbClr val="FB921C"/>
              </a:buClr>
              <a:buFont typeface="Arial" panose="020B0604020202020204" pitchFamily="34" charset="0"/>
              <a:buChar char="•"/>
            </a:pPr>
            <a:r>
              <a:rPr lang="en-US" sz="2400" b="1" dirty="0"/>
              <a:t>Meet your commitment annually: </a:t>
            </a:r>
            <a:r>
              <a:rPr lang="en-US" sz="2400" dirty="0"/>
              <a:t>Meet or exceed your SDP commitment percentage on an annual basis: </a:t>
            </a:r>
          </a:p>
          <a:p>
            <a:pPr marL="914400" lvl="1" indent="-285750">
              <a:buFont typeface="Arial" panose="020B0604020202020204" pitchFamily="34" charset="0"/>
              <a:buChar char="•"/>
            </a:pPr>
            <a:r>
              <a:rPr lang="en-US" sz="2400" dirty="0"/>
              <a:t>Massachusetts fiscal year: July 1 – June 30</a:t>
            </a:r>
            <a:r>
              <a:rPr lang="en-US" sz="2400" baseline="30000" dirty="0"/>
              <a:t>th</a:t>
            </a:r>
            <a:endParaRPr lang="en-US" sz="2400" dirty="0"/>
          </a:p>
          <a:p>
            <a:pPr marL="285750" indent="-285750">
              <a:buFont typeface="Arial" panose="020B0604020202020204" pitchFamily="34" charset="0"/>
              <a:buChar char="•"/>
            </a:pPr>
            <a:endParaRPr lang="en-US" sz="2000" dirty="0"/>
          </a:p>
          <a:p>
            <a:pPr marL="342900" indent="-342900">
              <a:buClr>
                <a:srgbClr val="FB921C"/>
              </a:buClr>
              <a:buFont typeface="Arial" panose="020B0604020202020204" pitchFamily="34" charset="0"/>
              <a:buChar char="•"/>
            </a:pPr>
            <a:r>
              <a:rPr lang="en-US" sz="2400" b="1" dirty="0"/>
              <a:t>Communicate with partners: </a:t>
            </a:r>
            <a:r>
              <a:rPr lang="en-US" sz="2400" dirty="0"/>
              <a:t>Make your SDP partners aware that you are using them under SDP and remind them to maintain their SDO certification.</a:t>
            </a:r>
          </a:p>
          <a:p>
            <a:pPr marL="285750" indent="-285750">
              <a:buFont typeface="Arial" panose="020B0604020202020204" pitchFamily="34" charset="0"/>
              <a:buChar char="•"/>
            </a:pPr>
            <a:endParaRPr lang="en-US" sz="2000" b="1" dirty="0">
              <a:solidFill>
                <a:srgbClr val="FF0000"/>
              </a:solidFill>
            </a:endParaRPr>
          </a:p>
          <a:p>
            <a:pPr marL="285750" indent="-285750">
              <a:buClr>
                <a:srgbClr val="FB921C"/>
              </a:buClr>
              <a:buFont typeface="Arial" panose="020B0604020202020204" pitchFamily="34" charset="0"/>
              <a:buChar char="•"/>
            </a:pPr>
            <a:r>
              <a:rPr lang="en-US" sz="2400" b="1" dirty="0"/>
              <a:t>Submit your report on time: </a:t>
            </a:r>
            <a:r>
              <a:rPr lang="en-US" sz="2400" dirty="0"/>
              <a:t>SDP reports are due within 45 days of the end of each quarter.</a:t>
            </a:r>
          </a:p>
          <a:p>
            <a:pPr marL="285750" indent="-285750">
              <a:buFont typeface="Arial" panose="020B0604020202020204" pitchFamily="34" charset="0"/>
              <a:buChar char="•"/>
            </a:pPr>
            <a:endParaRPr lang="en-US" sz="2000" dirty="0"/>
          </a:p>
          <a:p>
            <a:pPr marL="342900" indent="-342900">
              <a:buClr>
                <a:srgbClr val="FB921C"/>
              </a:buClr>
              <a:buFont typeface="Arial" panose="020B0604020202020204" pitchFamily="34" charset="0"/>
              <a:buChar char="•"/>
            </a:pPr>
            <a:r>
              <a:rPr lang="en-US" sz="2400" b="1" dirty="0"/>
              <a:t>Ask for SDO assistance: </a:t>
            </a:r>
            <a:r>
              <a:rPr lang="en-US" sz="2400" dirty="0"/>
              <a:t>If you need help, contact </a:t>
            </a:r>
            <a:r>
              <a:rPr lang="en-US" sz="2400" dirty="0">
                <a:hlinkClick r:id="rId3"/>
              </a:rPr>
              <a:t>sdp@mass.gov</a:t>
            </a:r>
            <a:r>
              <a:rPr lang="en-US" sz="2400" dirty="0"/>
              <a:t>. </a:t>
            </a:r>
          </a:p>
        </p:txBody>
      </p:sp>
      <p:pic>
        <p:nvPicPr>
          <p:cNvPr id="6" name="Picture 2" descr="The Definitive Album Release Checklist — Passive Promotion">
            <a:extLst>
              <a:ext uri="{FF2B5EF4-FFF2-40B4-BE49-F238E27FC236}">
                <a16:creationId xmlns:a16="http://schemas.microsoft.com/office/drawing/2014/main" id="{3CA5C4FF-528F-4E47-A433-5B2A092A96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333" r="50667"/>
          <a:stretch/>
        </p:blipFill>
        <p:spPr bwMode="auto">
          <a:xfrm>
            <a:off x="607482" y="1262479"/>
            <a:ext cx="3405717" cy="5974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1451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354F5-F674-4F1A-8840-1B0AE0CAC05C}"/>
              </a:ext>
            </a:extLst>
          </p:cNvPr>
          <p:cNvSpPr>
            <a:spLocks noGrp="1"/>
          </p:cNvSpPr>
          <p:nvPr>
            <p:ph type="title"/>
          </p:nvPr>
        </p:nvSpPr>
        <p:spPr/>
        <p:txBody>
          <a:bodyPr/>
          <a:lstStyle/>
          <a:p>
            <a:r>
              <a:rPr lang="en-US" b="1" dirty="0"/>
              <a:t>Important Points</a:t>
            </a:r>
          </a:p>
        </p:txBody>
      </p:sp>
      <p:sp>
        <p:nvSpPr>
          <p:cNvPr id="3" name="TextBox 2">
            <a:extLst>
              <a:ext uri="{FF2B5EF4-FFF2-40B4-BE49-F238E27FC236}">
                <a16:creationId xmlns:a16="http://schemas.microsoft.com/office/drawing/2014/main" id="{1B705AD6-2197-4AF6-9F6A-1313F61A5AD6}"/>
              </a:ext>
            </a:extLst>
          </p:cNvPr>
          <p:cNvSpPr txBox="1"/>
          <p:nvPr/>
        </p:nvSpPr>
        <p:spPr>
          <a:xfrm>
            <a:off x="965200" y="1621072"/>
            <a:ext cx="12745412" cy="4708981"/>
          </a:xfrm>
          <a:prstGeom prst="rect">
            <a:avLst/>
          </a:prstGeom>
          <a:noFill/>
        </p:spPr>
        <p:txBody>
          <a:bodyPr wrap="square">
            <a:spAutoFit/>
          </a:bodyPr>
          <a:lstStyle/>
          <a:p>
            <a:pPr marL="285750" indent="-285750">
              <a:spcAft>
                <a:spcPts val="800"/>
              </a:spcAft>
              <a:buFont typeface="Arial" panose="020B0604020202020204" pitchFamily="34" charset="0"/>
              <a:buChar char="•"/>
            </a:pPr>
            <a:r>
              <a:rPr lang="en-US" sz="2400" dirty="0">
                <a:effectLst/>
                <a:latin typeface="+mj-lt"/>
                <a:ea typeface="Times New Roman" panose="02020603050405020304" pitchFamily="18" charset="0"/>
                <a:cs typeface="Times New Roman" panose="02020603050405020304" pitchFamily="18" charset="0"/>
              </a:rPr>
              <a:t>You are </a:t>
            </a:r>
            <a:r>
              <a:rPr lang="en-US" sz="2400" b="1" dirty="0">
                <a:effectLst/>
                <a:latin typeface="+mj-lt"/>
                <a:ea typeface="Times New Roman" panose="02020603050405020304" pitchFamily="18" charset="0"/>
                <a:cs typeface="Times New Roman" panose="02020603050405020304" pitchFamily="18" charset="0"/>
              </a:rPr>
              <a:t>required</a:t>
            </a:r>
            <a:r>
              <a:rPr lang="en-US" sz="2400" dirty="0">
                <a:effectLst/>
                <a:latin typeface="+mj-lt"/>
                <a:ea typeface="Times New Roman" panose="02020603050405020304" pitchFamily="18" charset="0"/>
                <a:cs typeface="Times New Roman" panose="02020603050405020304" pitchFamily="18" charset="0"/>
              </a:rPr>
              <a:t> to comply with the SDP terms of the contract.</a:t>
            </a:r>
          </a:p>
          <a:p>
            <a:pPr marL="285750" indent="-285750">
              <a:spcAft>
                <a:spcPts val="800"/>
              </a:spcAft>
              <a:buFont typeface="Arial" panose="020B0604020202020204" pitchFamily="34" charset="0"/>
              <a:buChar char="•"/>
            </a:pPr>
            <a:r>
              <a:rPr lang="en-US" sz="2400" b="1" dirty="0">
                <a:latin typeface="+mj-lt"/>
                <a:ea typeface="Times New Roman" panose="02020603050405020304" pitchFamily="18" charset="0"/>
                <a:cs typeface="Times New Roman" panose="02020603050405020304" pitchFamily="18" charset="0"/>
              </a:rPr>
              <a:t>SDP commitment</a:t>
            </a:r>
            <a:r>
              <a:rPr lang="en-US" sz="2400" dirty="0">
                <a:latin typeface="+mj-lt"/>
                <a:ea typeface="Times New Roman" panose="02020603050405020304" pitchFamily="18" charset="0"/>
                <a:cs typeface="Times New Roman" panose="02020603050405020304" pitchFamily="18" charset="0"/>
              </a:rPr>
              <a:t>: % of contract sales to be spent with certified diverse businesses. </a:t>
            </a:r>
          </a:p>
          <a:p>
            <a:pPr marL="285750" indent="-285750">
              <a:spcAft>
                <a:spcPts val="800"/>
              </a:spcAft>
              <a:buFont typeface="Arial" panose="020B0604020202020204" pitchFamily="34" charset="0"/>
              <a:buChar char="•"/>
            </a:pPr>
            <a:r>
              <a:rPr lang="en-US" sz="2400" b="1" dirty="0">
                <a:latin typeface="+mj-lt"/>
                <a:ea typeface="Times New Roman" panose="02020603050405020304" pitchFamily="18" charset="0"/>
                <a:cs typeface="Times New Roman" panose="02020603050405020304" pitchFamily="18" charset="0"/>
              </a:rPr>
              <a:t>Business-to-business relationships</a:t>
            </a:r>
            <a:r>
              <a:rPr lang="en-US" sz="2400" dirty="0">
                <a:latin typeface="+mj-lt"/>
                <a:ea typeface="Times New Roman" panose="02020603050405020304" pitchFamily="18" charset="0"/>
                <a:cs typeface="Times New Roman" panose="02020603050405020304" pitchFamily="18" charset="0"/>
              </a:rPr>
              <a:t>: Subcontracting or ancillary.</a:t>
            </a:r>
          </a:p>
          <a:p>
            <a:pPr marL="285750" indent="-285750">
              <a:spcAft>
                <a:spcPts val="800"/>
              </a:spcAft>
              <a:buFont typeface="Arial" panose="020B0604020202020204" pitchFamily="34" charset="0"/>
              <a:buChar char="•"/>
            </a:pPr>
            <a:r>
              <a:rPr lang="en-US" sz="2400" b="1" dirty="0">
                <a:effectLst/>
                <a:latin typeface="+mj-lt"/>
                <a:ea typeface="Times New Roman" panose="02020603050405020304" pitchFamily="18" charset="0"/>
                <a:cs typeface="Times New Roman" panose="02020603050405020304" pitchFamily="18" charset="0"/>
              </a:rPr>
              <a:t>SDP partners</a:t>
            </a:r>
            <a:r>
              <a:rPr lang="en-US" sz="2400" dirty="0">
                <a:effectLst/>
                <a:latin typeface="+mj-lt"/>
                <a:ea typeface="Times New Roman" panose="02020603050405020304" pitchFamily="18" charset="0"/>
                <a:cs typeface="Times New Roman" panose="02020603050405020304" pitchFamily="18" charset="0"/>
              </a:rPr>
              <a:t>: </a:t>
            </a:r>
            <a:r>
              <a:rPr lang="en-US" sz="2400" dirty="0">
                <a:latin typeface="+mj-lt"/>
                <a:ea typeface="Times New Roman" panose="02020603050405020304" pitchFamily="18" charset="0"/>
                <a:cs typeface="Times New Roman" panose="02020603050405020304" pitchFamily="18" charset="0"/>
              </a:rPr>
              <a:t>Must be certified or recognized by the SDO</a:t>
            </a:r>
            <a:r>
              <a:rPr lang="en-US" sz="2400" dirty="0">
                <a:effectLst/>
                <a:latin typeface="+mj-lt"/>
                <a:ea typeface="Times New Roman" panose="02020603050405020304" pitchFamily="18" charset="0"/>
                <a:cs typeface="Times New Roman" panose="02020603050405020304" pitchFamily="18" charset="0"/>
              </a:rPr>
              <a:t>. </a:t>
            </a:r>
          </a:p>
          <a:p>
            <a:pPr marL="742950" lvl="1" indent="-285750">
              <a:spcAft>
                <a:spcPts val="800"/>
              </a:spcAft>
              <a:buFont typeface="Arial" panose="020B0604020202020204" pitchFamily="34" charset="0"/>
              <a:buChar char="•"/>
            </a:pPr>
            <a:r>
              <a:rPr lang="en-US" sz="2400" dirty="0">
                <a:effectLst/>
                <a:latin typeface="+mj-lt"/>
                <a:ea typeface="Times New Roman" panose="02020603050405020304" pitchFamily="18" charset="0"/>
                <a:cs typeface="Times New Roman" panose="02020603050405020304" pitchFamily="18" charset="0"/>
              </a:rPr>
              <a:t>Out-of-state partners are allowed. </a:t>
            </a:r>
          </a:p>
          <a:p>
            <a:pPr marL="742950" lvl="1" indent="-285750">
              <a:spcAft>
                <a:spcPts val="800"/>
              </a:spcAft>
              <a:buFont typeface="Arial" panose="020B0604020202020204" pitchFamily="34" charset="0"/>
              <a:buChar char="•"/>
            </a:pPr>
            <a:r>
              <a:rPr lang="en-US" sz="2400" dirty="0">
                <a:effectLst/>
                <a:latin typeface="+mj-lt"/>
                <a:ea typeface="Times New Roman" panose="02020603050405020304" pitchFamily="18" charset="0"/>
                <a:cs typeface="Times New Roman" panose="02020603050405020304" pitchFamily="18" charset="0"/>
              </a:rPr>
              <a:t>You can add/remove SDP partners during the life of the contract.</a:t>
            </a:r>
          </a:p>
          <a:p>
            <a:pPr marL="742950" lvl="1" indent="-285750">
              <a:spcAft>
                <a:spcPts val="800"/>
              </a:spcAft>
              <a:buFont typeface="Arial" panose="020B0604020202020204" pitchFamily="34" charset="0"/>
              <a:buChar char="•"/>
            </a:pPr>
            <a:r>
              <a:rPr lang="en-US" sz="2400" dirty="0">
                <a:effectLst/>
                <a:latin typeface="+mj-lt"/>
                <a:ea typeface="Times New Roman" panose="02020603050405020304" pitchFamily="18" charset="0"/>
                <a:cs typeface="Times New Roman" panose="02020603050405020304" pitchFamily="18" charset="0"/>
              </a:rPr>
              <a:t>You can connect prospective SDP partners with the SDO for certification.*</a:t>
            </a:r>
          </a:p>
          <a:p>
            <a:pPr marL="285750" indent="-285750">
              <a:spcAft>
                <a:spcPts val="800"/>
              </a:spcAft>
              <a:buFont typeface="Arial" panose="020B0604020202020204" pitchFamily="34" charset="0"/>
              <a:buChar char="•"/>
            </a:pPr>
            <a:r>
              <a:rPr lang="en-US" sz="2400" b="1" dirty="0">
                <a:latin typeface="+mj-lt"/>
                <a:ea typeface="Times New Roman" panose="02020603050405020304" pitchFamily="18" charset="0"/>
                <a:cs typeface="Times New Roman" panose="02020603050405020304" pitchFamily="18" charset="0"/>
              </a:rPr>
              <a:t>Reporting</a:t>
            </a:r>
            <a:r>
              <a:rPr lang="en-US" sz="2400" dirty="0">
                <a:latin typeface="+mj-lt"/>
                <a:ea typeface="Times New Roman" panose="02020603050405020304" pitchFamily="18" charset="0"/>
                <a:cs typeface="Times New Roman" panose="02020603050405020304" pitchFamily="18" charset="0"/>
              </a:rPr>
              <a:t>: Quarterly via </a:t>
            </a:r>
            <a:r>
              <a:rPr lang="en-US" sz="2400" dirty="0">
                <a:latin typeface="+mj-lt"/>
                <a:ea typeface="Times New Roman" panose="02020603050405020304" pitchFamily="18" charset="0"/>
                <a:cs typeface="Times New Roman" panose="02020603050405020304" pitchFamily="18" charset="0"/>
                <a:hlinkClick r:id="rId3"/>
              </a:rPr>
              <a:t>OSD’s VRM system</a:t>
            </a:r>
            <a:r>
              <a:rPr lang="en-US" sz="2400" dirty="0">
                <a:latin typeface="+mj-lt"/>
                <a:ea typeface="Times New Roman" panose="02020603050405020304" pitchFamily="18" charset="0"/>
                <a:cs typeface="Times New Roman" panose="02020603050405020304" pitchFamily="18" charset="0"/>
              </a:rPr>
              <a:t>.</a:t>
            </a:r>
          </a:p>
          <a:p>
            <a:pPr marL="742950" lvl="1" indent="-285750">
              <a:spcAft>
                <a:spcPts val="800"/>
              </a:spcAft>
              <a:buFont typeface="Arial" panose="020B0604020202020204" pitchFamily="34" charset="0"/>
              <a:buChar char="•"/>
            </a:pPr>
            <a:r>
              <a:rPr lang="en-US" sz="2400" dirty="0">
                <a:latin typeface="+mj-lt"/>
                <a:ea typeface="Times New Roman" panose="02020603050405020304" pitchFamily="18" charset="0"/>
                <a:cs typeface="Times New Roman" panose="02020603050405020304" pitchFamily="18" charset="0"/>
              </a:rPr>
              <a:t>Only spending with SDO-certified and recognized businesses counts.</a:t>
            </a:r>
          </a:p>
          <a:p>
            <a:pPr marL="742950" lvl="1" indent="-285750">
              <a:spcAft>
                <a:spcPts val="800"/>
              </a:spcAft>
              <a:buFont typeface="Arial" panose="020B0604020202020204" pitchFamily="34" charset="0"/>
              <a:buChar char="•"/>
            </a:pPr>
            <a:r>
              <a:rPr lang="en-US" sz="2400" dirty="0">
                <a:latin typeface="+mj-lt"/>
                <a:ea typeface="Times New Roman" panose="02020603050405020304" pitchFamily="18" charset="0"/>
                <a:cs typeface="Times New Roman" panose="02020603050405020304" pitchFamily="18" charset="0"/>
              </a:rPr>
              <a:t>SDP commitment to be met annually on a fiscal year basis.</a:t>
            </a:r>
            <a:endParaRPr lang="en-US" sz="2400" dirty="0">
              <a:effectLst/>
              <a:latin typeface="+mj-lt"/>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0E7C4B4E-061A-4C9A-9BA6-EF724A8BC683}"/>
              </a:ext>
            </a:extLst>
          </p:cNvPr>
          <p:cNvSpPr txBox="1"/>
          <p:nvPr/>
        </p:nvSpPr>
        <p:spPr>
          <a:xfrm>
            <a:off x="445847" y="6421903"/>
            <a:ext cx="12925906" cy="646331"/>
          </a:xfrm>
          <a:prstGeom prst="rect">
            <a:avLst/>
          </a:prstGeom>
          <a:noFill/>
        </p:spPr>
        <p:txBody>
          <a:bodyPr wrap="square" rtlCol="0">
            <a:spAutoFit/>
          </a:bodyPr>
          <a:lstStyle/>
          <a:p>
            <a:r>
              <a:rPr lang="en-US" dirty="0"/>
              <a:t>*The SDO does not no guarantee that a prospective SDP Partner referred for certification will be certified, or regarding the time it may take to process a prospective SDP Partner’s certification.</a:t>
            </a:r>
          </a:p>
        </p:txBody>
      </p:sp>
    </p:spTree>
    <p:extLst>
      <p:ext uri="{BB962C8B-B14F-4D97-AF65-F5344CB8AC3E}">
        <p14:creationId xmlns:p14="http://schemas.microsoft.com/office/powerpoint/2010/main" val="13034254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smartphone, hand, screen, typing, post, technology, internet, finger, phone, communication, gadget, arm, mobile phone, device, product, electronics, call, message, digital, information, connection, contact, input, interview, data, send, sms">
            <a:extLst>
              <a:ext uri="{FF2B5EF4-FFF2-40B4-BE49-F238E27FC236}">
                <a16:creationId xmlns:a16="http://schemas.microsoft.com/office/drawing/2014/main" id="{2063F4CB-277F-4F86-8511-DD855D4F4B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165" r="46222"/>
          <a:stretch/>
        </p:blipFill>
        <p:spPr bwMode="auto">
          <a:xfrm>
            <a:off x="0" y="1596698"/>
            <a:ext cx="8280400" cy="622389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650B9FB-D6F5-47C0-8E91-7258B793420D}"/>
              </a:ext>
            </a:extLst>
          </p:cNvPr>
          <p:cNvSpPr>
            <a:spLocks noGrp="1"/>
          </p:cNvSpPr>
          <p:nvPr>
            <p:ph type="title"/>
          </p:nvPr>
        </p:nvSpPr>
        <p:spPr/>
        <p:txBody>
          <a:bodyPr/>
          <a:lstStyle/>
          <a:p>
            <a:r>
              <a:rPr lang="en-US" b="1" dirty="0"/>
              <a:t>Resources and Contact Information</a:t>
            </a:r>
          </a:p>
        </p:txBody>
      </p:sp>
      <p:pic>
        <p:nvPicPr>
          <p:cNvPr id="8" name="Picture 2">
            <a:extLst>
              <a:ext uri="{FF2B5EF4-FFF2-40B4-BE49-F238E27FC236}">
                <a16:creationId xmlns:a16="http://schemas.microsoft.com/office/drawing/2014/main" id="{8DC8001E-DA51-47E6-866F-89A44A5FB0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579267">
            <a:off x="3254879" y="3747799"/>
            <a:ext cx="2079398" cy="1273254"/>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13C8BF70-385A-46F1-A710-5C9F626FD2DC}"/>
              </a:ext>
            </a:extLst>
          </p:cNvPr>
          <p:cNvSpPr txBox="1"/>
          <p:nvPr/>
        </p:nvSpPr>
        <p:spPr>
          <a:xfrm>
            <a:off x="7366000" y="4054130"/>
            <a:ext cx="5494867" cy="830997"/>
          </a:xfrm>
          <a:prstGeom prst="rect">
            <a:avLst/>
          </a:prstGeom>
          <a:noFill/>
        </p:spPr>
        <p:txBody>
          <a:bodyPr wrap="square" rtlCol="0">
            <a:spAutoFit/>
          </a:bodyPr>
          <a:lstStyle/>
          <a:p>
            <a:pPr marL="285750" indent="-285750" fontAlgn="auto">
              <a:spcBef>
                <a:spcPts val="0"/>
              </a:spcBef>
              <a:spcAft>
                <a:spcPts val="0"/>
              </a:spcAft>
              <a:buClr>
                <a:srgbClr val="FB921C"/>
              </a:buClr>
              <a:buFont typeface="Arial" panose="020B0604020202020204" pitchFamily="34" charset="0"/>
              <a:buChar char="•"/>
            </a:pPr>
            <a:r>
              <a:rPr lang="en-US" sz="2400" dirty="0">
                <a:solidFill>
                  <a:prstClr val="black"/>
                </a:solidFill>
                <a:latin typeface="Calibri"/>
              </a:rPr>
              <a:t>Website: </a:t>
            </a:r>
            <a:r>
              <a:rPr lang="en-US" sz="2400" dirty="0">
                <a:solidFill>
                  <a:prstClr val="black"/>
                </a:solidFill>
                <a:latin typeface="+mj-lt"/>
                <a:hlinkClick r:id="rId5"/>
              </a:rPr>
              <a:t>www.mass.gov/sdp</a:t>
            </a:r>
            <a:endParaRPr lang="en-US" sz="2400" dirty="0">
              <a:solidFill>
                <a:prstClr val="black"/>
              </a:solidFill>
              <a:latin typeface="+mj-lt"/>
            </a:endParaRPr>
          </a:p>
          <a:p>
            <a:pPr marL="285750" indent="-285750" fontAlgn="auto">
              <a:spcBef>
                <a:spcPts val="0"/>
              </a:spcBef>
              <a:spcAft>
                <a:spcPts val="0"/>
              </a:spcAft>
              <a:buClr>
                <a:srgbClr val="FB921C"/>
              </a:buClr>
              <a:buFont typeface="Arial" panose="020B0604020202020204" pitchFamily="34" charset="0"/>
              <a:buChar char="•"/>
            </a:pPr>
            <a:r>
              <a:rPr lang="en-US" sz="2400" dirty="0">
                <a:solidFill>
                  <a:prstClr val="black"/>
                </a:solidFill>
                <a:latin typeface="+mj-lt"/>
              </a:rPr>
              <a:t>SDP Help Desk: </a:t>
            </a:r>
            <a:r>
              <a:rPr lang="en-US" sz="2400" dirty="0">
                <a:solidFill>
                  <a:prstClr val="black"/>
                </a:solidFill>
                <a:latin typeface="+mj-lt"/>
                <a:hlinkClick r:id="rId6"/>
              </a:rPr>
              <a:t>sdp@mass.gov</a:t>
            </a:r>
            <a:r>
              <a:rPr lang="en-US" sz="2400" dirty="0">
                <a:solidFill>
                  <a:prstClr val="black"/>
                </a:solidFill>
                <a:latin typeface="+mj-lt"/>
              </a:rPr>
              <a:t>  </a:t>
            </a:r>
          </a:p>
        </p:txBody>
      </p:sp>
      <p:sp>
        <p:nvSpPr>
          <p:cNvPr id="16" name="Shape 1281">
            <a:extLst>
              <a:ext uri="{FF2B5EF4-FFF2-40B4-BE49-F238E27FC236}">
                <a16:creationId xmlns:a16="http://schemas.microsoft.com/office/drawing/2014/main" id="{33691BF7-544C-4AF5-A077-7FB088EFC56B}"/>
              </a:ext>
            </a:extLst>
          </p:cNvPr>
          <p:cNvSpPr/>
          <p:nvPr/>
        </p:nvSpPr>
        <p:spPr>
          <a:xfrm>
            <a:off x="7366000" y="3507685"/>
            <a:ext cx="5544820" cy="530915"/>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lgn="l">
              <a:defRPr sz="3600">
                <a:solidFill>
                  <a:srgbClr val="0A0A0A"/>
                </a:solidFill>
              </a:defRPr>
            </a:pPr>
            <a:r>
              <a:rPr lang="en-US" sz="3000" spc="-50" dirty="0">
                <a:solidFill>
                  <a:srgbClr val="00476D"/>
                </a:solidFill>
                <a:latin typeface="+mn-lt"/>
              </a:rPr>
              <a:t>Supplier Diversity Program</a:t>
            </a:r>
          </a:p>
        </p:txBody>
      </p:sp>
      <p:sp>
        <p:nvSpPr>
          <p:cNvPr id="17" name="TextBox 16">
            <a:extLst>
              <a:ext uri="{FF2B5EF4-FFF2-40B4-BE49-F238E27FC236}">
                <a16:creationId xmlns:a16="http://schemas.microsoft.com/office/drawing/2014/main" id="{E16E1C42-7D32-433D-AF26-157577B279AE}"/>
              </a:ext>
            </a:extLst>
          </p:cNvPr>
          <p:cNvSpPr txBox="1"/>
          <p:nvPr/>
        </p:nvSpPr>
        <p:spPr>
          <a:xfrm>
            <a:off x="7366000" y="6263930"/>
            <a:ext cx="5494867" cy="830997"/>
          </a:xfrm>
          <a:prstGeom prst="rect">
            <a:avLst/>
          </a:prstGeom>
          <a:noFill/>
        </p:spPr>
        <p:txBody>
          <a:bodyPr wrap="square" rtlCol="0">
            <a:spAutoFit/>
          </a:bodyPr>
          <a:lstStyle/>
          <a:p>
            <a:pPr marL="285750" indent="-285750" fontAlgn="auto">
              <a:spcBef>
                <a:spcPts val="0"/>
              </a:spcBef>
              <a:spcAft>
                <a:spcPts val="0"/>
              </a:spcAft>
              <a:buClr>
                <a:srgbClr val="FB921C"/>
              </a:buClr>
              <a:buFont typeface="Arial" panose="020B0604020202020204" pitchFamily="34" charset="0"/>
              <a:buChar char="•"/>
            </a:pPr>
            <a:r>
              <a:rPr lang="en-US" sz="2400" dirty="0">
                <a:solidFill>
                  <a:prstClr val="black"/>
                </a:solidFill>
                <a:latin typeface="Calibri" panose="020F0502020204030204" pitchFamily="34" charset="0"/>
                <a:cs typeface="Arial" panose="020B0604020202020204" pitchFamily="34" charset="0"/>
              </a:rPr>
              <a:t>Phone: 617-502-8831</a:t>
            </a:r>
          </a:p>
          <a:p>
            <a:pPr marL="285750" indent="-285750" fontAlgn="auto">
              <a:spcBef>
                <a:spcPts val="0"/>
              </a:spcBef>
              <a:spcAft>
                <a:spcPts val="0"/>
              </a:spcAft>
              <a:buClr>
                <a:srgbClr val="FB921C"/>
              </a:buClr>
              <a:buFont typeface="Arial" panose="020B0604020202020204" pitchFamily="34" charset="0"/>
              <a:buChar char="•"/>
            </a:pPr>
            <a:r>
              <a:rPr lang="en-US" sz="2400" dirty="0">
                <a:solidFill>
                  <a:prstClr val="black"/>
                </a:solidFill>
                <a:latin typeface="Calibri" panose="020F0502020204030204" pitchFamily="34" charset="0"/>
                <a:cs typeface="Arial" panose="020B0604020202020204" pitchFamily="34" charset="0"/>
              </a:rPr>
              <a:t>Email: </a:t>
            </a:r>
            <a:r>
              <a:rPr lang="en-US" sz="2400" dirty="0">
                <a:solidFill>
                  <a:prstClr val="black"/>
                </a:solidFill>
                <a:latin typeface="Calibri" panose="020F0502020204030204" pitchFamily="34" charset="0"/>
                <a:cs typeface="Arial" panose="020B0604020202020204" pitchFamily="34" charset="0"/>
                <a:hlinkClick r:id="rId7"/>
              </a:rPr>
              <a:t>Webmaster.SDO@mass.gov</a:t>
            </a:r>
            <a:endParaRPr lang="en-US" sz="2400" dirty="0">
              <a:solidFill>
                <a:prstClr val="black"/>
              </a:solidFill>
              <a:latin typeface="Calibri" panose="020F0502020204030204" pitchFamily="34" charset="0"/>
              <a:cs typeface="Arial" panose="020B0604020202020204" pitchFamily="34" charset="0"/>
            </a:endParaRPr>
          </a:p>
        </p:txBody>
      </p:sp>
      <p:sp>
        <p:nvSpPr>
          <p:cNvPr id="19" name="Shape 1281">
            <a:extLst>
              <a:ext uri="{FF2B5EF4-FFF2-40B4-BE49-F238E27FC236}">
                <a16:creationId xmlns:a16="http://schemas.microsoft.com/office/drawing/2014/main" id="{DC1A2F7A-2A11-49E2-95AF-CAB715017ECB}"/>
              </a:ext>
            </a:extLst>
          </p:cNvPr>
          <p:cNvSpPr/>
          <p:nvPr/>
        </p:nvSpPr>
        <p:spPr>
          <a:xfrm>
            <a:off x="7366000" y="5717485"/>
            <a:ext cx="5544820" cy="530915"/>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lgn="l">
              <a:defRPr sz="3600">
                <a:solidFill>
                  <a:srgbClr val="0A0A0A"/>
                </a:solidFill>
              </a:defRPr>
            </a:pPr>
            <a:r>
              <a:rPr lang="en-US" sz="3000" spc="-50" dirty="0">
                <a:solidFill>
                  <a:srgbClr val="00476D"/>
                </a:solidFill>
                <a:latin typeface="+mn-lt"/>
              </a:rPr>
              <a:t>SDO Certification Help Desk</a:t>
            </a:r>
          </a:p>
        </p:txBody>
      </p:sp>
      <p:sp>
        <p:nvSpPr>
          <p:cNvPr id="20" name="TextBox 19">
            <a:extLst>
              <a:ext uri="{FF2B5EF4-FFF2-40B4-BE49-F238E27FC236}">
                <a16:creationId xmlns:a16="http://schemas.microsoft.com/office/drawing/2014/main" id="{88FB5628-5DEF-48FE-9750-51D356DF0ADD}"/>
              </a:ext>
            </a:extLst>
          </p:cNvPr>
          <p:cNvSpPr txBox="1"/>
          <p:nvPr/>
        </p:nvSpPr>
        <p:spPr>
          <a:xfrm>
            <a:off x="7366000" y="2301530"/>
            <a:ext cx="5494867" cy="461665"/>
          </a:xfrm>
          <a:prstGeom prst="rect">
            <a:avLst/>
          </a:prstGeom>
          <a:noFill/>
        </p:spPr>
        <p:txBody>
          <a:bodyPr wrap="square" rtlCol="0">
            <a:spAutoFit/>
          </a:bodyPr>
          <a:lstStyle/>
          <a:p>
            <a:pPr fontAlgn="auto">
              <a:spcBef>
                <a:spcPts val="0"/>
              </a:spcBef>
              <a:spcAft>
                <a:spcPts val="0"/>
              </a:spcAft>
              <a:buClr>
                <a:srgbClr val="FB921C"/>
              </a:buClr>
            </a:pPr>
            <a:r>
              <a:rPr lang="en-US" sz="2400" dirty="0">
                <a:solidFill>
                  <a:prstClr val="black"/>
                </a:solidFill>
                <a:latin typeface="+mj-lt"/>
                <a:hlinkClick r:id="rId8"/>
              </a:rPr>
              <a:t>www.mass.gov/sdo</a:t>
            </a:r>
            <a:r>
              <a:rPr lang="en-US" sz="2400" dirty="0">
                <a:solidFill>
                  <a:prstClr val="black"/>
                </a:solidFill>
                <a:latin typeface="+mj-lt"/>
              </a:rPr>
              <a:t> </a:t>
            </a:r>
          </a:p>
        </p:txBody>
      </p:sp>
      <p:sp>
        <p:nvSpPr>
          <p:cNvPr id="22" name="Shape 1281">
            <a:extLst>
              <a:ext uri="{FF2B5EF4-FFF2-40B4-BE49-F238E27FC236}">
                <a16:creationId xmlns:a16="http://schemas.microsoft.com/office/drawing/2014/main" id="{E584029B-9DA8-4A91-90BA-FC9913AC24D8}"/>
              </a:ext>
            </a:extLst>
          </p:cNvPr>
          <p:cNvSpPr/>
          <p:nvPr/>
        </p:nvSpPr>
        <p:spPr>
          <a:xfrm>
            <a:off x="7366000" y="1755085"/>
            <a:ext cx="5544820" cy="530915"/>
          </a:xfrm>
          <a:prstGeom prst="rect">
            <a:avLst/>
          </a:prstGeom>
          <a:ln w="12700">
            <a:miter lim="400000"/>
          </a:ln>
          <a:extLst>
            <a:ext uri="{C572A759-6A51-4108-AA02-DFA0A04FC94B}">
              <ma14:wrappingTextBoxFlag xmlns:ma14="http://schemas.microsoft.com/office/mac/drawingml/2011/main" xmlns="" val="1"/>
            </a:ext>
          </a:extLst>
        </p:spPr>
        <p:txBody>
          <a:bodyPr wrap="square" tIns="34290" bIns="34290">
            <a:spAutoFit/>
          </a:bodyPr>
          <a:lstStyle>
            <a:lvl1pPr algn="r" defTabSz="914400">
              <a:defRPr sz="2400" b="1">
                <a:solidFill>
                  <a:srgbClr val="878787"/>
                </a:solidFill>
                <a:latin typeface="Helvetica"/>
                <a:ea typeface="Helvetica"/>
                <a:cs typeface="Helvetica"/>
                <a:sym typeface="Helvetica"/>
              </a:defRPr>
            </a:lvl1pPr>
          </a:lstStyle>
          <a:p>
            <a:pPr algn="l">
              <a:defRPr sz="3600">
                <a:solidFill>
                  <a:srgbClr val="0A0A0A"/>
                </a:solidFill>
              </a:defRPr>
            </a:pPr>
            <a:r>
              <a:rPr lang="en-US" sz="3000" spc="-50" dirty="0">
                <a:solidFill>
                  <a:srgbClr val="00476D"/>
                </a:solidFill>
                <a:latin typeface="+mn-lt"/>
              </a:rPr>
              <a:t>Our Website</a:t>
            </a:r>
          </a:p>
        </p:txBody>
      </p:sp>
    </p:spTree>
    <p:extLst>
      <p:ext uri="{BB962C8B-B14F-4D97-AF65-F5344CB8AC3E}">
        <p14:creationId xmlns:p14="http://schemas.microsoft.com/office/powerpoint/2010/main" val="971267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 letter&#10;&#10;Description automatically generated">
            <a:extLst>
              <a:ext uri="{FF2B5EF4-FFF2-40B4-BE49-F238E27FC236}">
                <a16:creationId xmlns:a16="http://schemas.microsoft.com/office/drawing/2014/main" id="{12E6E192-0464-437C-A18B-FD0AF354C50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044" b="19990"/>
          <a:stretch/>
        </p:blipFill>
        <p:spPr>
          <a:xfrm>
            <a:off x="115952" y="5029199"/>
            <a:ext cx="13727048" cy="2057401"/>
          </a:xfrm>
          <a:prstGeom prst="rect">
            <a:avLst/>
          </a:prstGeom>
        </p:spPr>
      </p:pic>
      <p:sp>
        <p:nvSpPr>
          <p:cNvPr id="2" name="Title 1">
            <a:extLst>
              <a:ext uri="{FF2B5EF4-FFF2-40B4-BE49-F238E27FC236}">
                <a16:creationId xmlns:a16="http://schemas.microsoft.com/office/drawing/2014/main" id="{D4A7212E-F7D3-49B2-AEE9-6017AAC78F9A}"/>
              </a:ext>
            </a:extLst>
          </p:cNvPr>
          <p:cNvSpPr>
            <a:spLocks noGrp="1"/>
          </p:cNvSpPr>
          <p:nvPr>
            <p:ph type="title"/>
          </p:nvPr>
        </p:nvSpPr>
        <p:spPr>
          <a:xfrm>
            <a:off x="690880" y="310902"/>
            <a:ext cx="12435840" cy="615553"/>
          </a:xfrm>
        </p:spPr>
        <p:txBody>
          <a:bodyPr/>
          <a:lstStyle/>
          <a:p>
            <a:r>
              <a:rPr lang="en-US" sz="4000" dirty="0">
                <a:solidFill>
                  <a:srgbClr val="2E3192"/>
                </a:solidFill>
                <a:ea typeface="Cambria" panose="02040503050406030204" pitchFamily="18" charset="0"/>
              </a:rPr>
              <a:t>Contact Us</a:t>
            </a:r>
          </a:p>
        </p:txBody>
      </p:sp>
      <p:pic>
        <p:nvPicPr>
          <p:cNvPr id="9" name="Picture 8">
            <a:extLst>
              <a:ext uri="{FF2B5EF4-FFF2-40B4-BE49-F238E27FC236}">
                <a16:creationId xmlns:a16="http://schemas.microsoft.com/office/drawing/2014/main" id="{CA618C98-A541-4D6E-B776-D394C5FB29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sp>
        <p:nvSpPr>
          <p:cNvPr id="8" name="TextBox 7">
            <a:extLst>
              <a:ext uri="{FF2B5EF4-FFF2-40B4-BE49-F238E27FC236}">
                <a16:creationId xmlns:a16="http://schemas.microsoft.com/office/drawing/2014/main" id="{E032B4D9-D2DC-49B4-BF4B-EE562911D482}"/>
              </a:ext>
            </a:extLst>
          </p:cNvPr>
          <p:cNvSpPr txBox="1"/>
          <p:nvPr/>
        </p:nvSpPr>
        <p:spPr>
          <a:xfrm>
            <a:off x="1727200" y="2063817"/>
            <a:ext cx="10972800" cy="2677656"/>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sz="2400" dirty="0">
                <a:solidFill>
                  <a:schemeClr val="bg1">
                    <a:lumMod val="50000"/>
                  </a:schemeClr>
                </a:solidFill>
              </a:rPr>
              <a:t>Contact OSD for contract questions, business changes, buyer issues, price file updates, marketing material review:</a:t>
            </a:r>
          </a:p>
          <a:p>
            <a:pPr>
              <a:spcAft>
                <a:spcPts val="600"/>
              </a:spcAft>
            </a:pPr>
            <a:r>
              <a:rPr lang="en-US" sz="2400" dirty="0">
                <a:solidFill>
                  <a:schemeClr val="bg1">
                    <a:lumMod val="50000"/>
                  </a:schemeClr>
                </a:solidFill>
              </a:rPr>
              <a:t>	Daniel Billings – </a:t>
            </a:r>
            <a:r>
              <a:rPr lang="en-US" sz="2400" dirty="0">
                <a:solidFill>
                  <a:schemeClr val="bg1">
                    <a:lumMod val="50000"/>
                  </a:schemeClr>
                </a:solidFill>
                <a:hlinkClick r:id="rId5"/>
              </a:rPr>
              <a:t>Daniel.billings@mass.gov</a:t>
            </a:r>
            <a:r>
              <a:rPr lang="en-US" sz="2400" dirty="0">
                <a:solidFill>
                  <a:schemeClr val="bg1">
                    <a:lumMod val="50000"/>
                  </a:schemeClr>
                </a:solidFill>
              </a:rPr>
              <a:t> or 617-720-3309</a:t>
            </a:r>
          </a:p>
          <a:p>
            <a:pPr marL="457200" indent="-457200">
              <a:spcAft>
                <a:spcPts val="600"/>
              </a:spcAft>
              <a:buFont typeface="Arial" panose="020B0604020202020204" pitchFamily="34" charset="0"/>
              <a:buChar char="•"/>
            </a:pPr>
            <a:r>
              <a:rPr lang="en-US" sz="2400" dirty="0">
                <a:solidFill>
                  <a:schemeClr val="bg1">
                    <a:lumMod val="50000"/>
                  </a:schemeClr>
                </a:solidFill>
              </a:rPr>
              <a:t>COMMBUYS and VRM Technical Questions:</a:t>
            </a:r>
          </a:p>
          <a:p>
            <a:pPr marL="914400">
              <a:spcAft>
                <a:spcPts val="600"/>
              </a:spcAft>
            </a:pPr>
            <a:r>
              <a:rPr lang="en-US" sz="2400" dirty="0">
                <a:solidFill>
                  <a:schemeClr val="bg1">
                    <a:lumMod val="50000"/>
                  </a:schemeClr>
                </a:solidFill>
              </a:rPr>
              <a:t>OSD Help Desk – </a:t>
            </a:r>
            <a:r>
              <a:rPr lang="en-US" sz="2400" dirty="0">
                <a:solidFill>
                  <a:schemeClr val="bg1">
                    <a:lumMod val="50000"/>
                  </a:schemeClr>
                </a:solidFill>
                <a:hlinkClick r:id="rId6"/>
              </a:rPr>
              <a:t>OSDHelpDesk@mass.gov</a:t>
            </a:r>
            <a:r>
              <a:rPr lang="en-US" sz="2400" dirty="0">
                <a:solidFill>
                  <a:schemeClr val="bg1">
                    <a:lumMod val="50000"/>
                  </a:schemeClr>
                </a:solidFill>
              </a:rPr>
              <a:t> or 888-MA-State (627-8283).</a:t>
            </a:r>
          </a:p>
          <a:p>
            <a:pPr>
              <a:spcAft>
                <a:spcPts val="600"/>
              </a:spcAft>
            </a:pPr>
            <a:endParaRPr lang="en-US" sz="2800" dirty="0">
              <a:solidFill>
                <a:schemeClr val="bg1">
                  <a:lumMod val="50000"/>
                </a:schemeClr>
              </a:solidFill>
            </a:endParaRPr>
          </a:p>
        </p:txBody>
      </p:sp>
    </p:spTree>
    <p:extLst>
      <p:ext uri="{BB962C8B-B14F-4D97-AF65-F5344CB8AC3E}">
        <p14:creationId xmlns:p14="http://schemas.microsoft.com/office/powerpoint/2010/main" val="275758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4" name="Rectangle 3">
            <a:extLst>
              <a:ext uri="{FF2B5EF4-FFF2-40B4-BE49-F238E27FC236}">
                <a16:creationId xmlns:a16="http://schemas.microsoft.com/office/drawing/2014/main" id="{936DDC6A-3191-40DD-A23A-C08C3C80D9CE}"/>
              </a:ext>
            </a:extLst>
          </p:cNvPr>
          <p:cNvSpPr/>
          <p:nvPr/>
        </p:nvSpPr>
        <p:spPr>
          <a:xfrm>
            <a:off x="0" y="0"/>
            <a:ext cx="13817600" cy="1932754"/>
          </a:xfrm>
          <a:prstGeom prst="rect">
            <a:avLst/>
          </a:prstGeom>
          <a:solidFill>
            <a:srgbClr val="1F3F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6352" tIns="51816" rIns="103632" bIns="51816" numCol="1" spcCol="0" rtlCol="0" fromWordArt="0" anchor="ctr" anchorCtr="0" forceAA="0" compatLnSpc="1">
            <a:prstTxWarp prst="textNoShape">
              <a:avLst/>
            </a:prstTxWarp>
            <a:noAutofit/>
          </a:bodyPr>
          <a:lstStyle/>
          <a:p>
            <a:endParaRPr lang="en-US" sz="4080">
              <a:cs typeface="Calibri"/>
            </a:endParaRPr>
          </a:p>
        </p:txBody>
      </p:sp>
      <p:sp>
        <p:nvSpPr>
          <p:cNvPr id="8" name="Rectangle 7">
            <a:extLst>
              <a:ext uri="{FF2B5EF4-FFF2-40B4-BE49-F238E27FC236}">
                <a16:creationId xmlns:a16="http://schemas.microsoft.com/office/drawing/2014/main" id="{E5B68E37-EF6F-4690-9928-267A43150B78}"/>
              </a:ext>
            </a:extLst>
          </p:cNvPr>
          <p:cNvSpPr/>
          <p:nvPr/>
        </p:nvSpPr>
        <p:spPr>
          <a:xfrm>
            <a:off x="0" y="7050970"/>
            <a:ext cx="13817600" cy="721430"/>
          </a:xfrm>
          <a:prstGeom prst="rect">
            <a:avLst/>
          </a:prstGeom>
          <a:solidFill>
            <a:srgbClr val="1F3F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3632" tIns="51816" rIns="103632" bIns="51816" numCol="1" spcCol="0" rtlCol="0" fromWordArt="0" anchor="ctr" anchorCtr="0" forceAA="0" compatLnSpc="1">
            <a:prstTxWarp prst="textNoShape">
              <a:avLst/>
            </a:prstTxWarp>
            <a:noAutofit/>
          </a:bodyPr>
          <a:lstStyle/>
          <a:p>
            <a:endParaRPr lang="en-US" sz="4080">
              <a:latin typeface="Calibri" panose="020F0502020204030204" pitchFamily="34" charset="0"/>
              <a:cs typeface="Calibri" panose="020F0502020204030204" pitchFamily="34" charset="0"/>
            </a:endParaRPr>
          </a:p>
        </p:txBody>
      </p:sp>
      <p:pic>
        <p:nvPicPr>
          <p:cNvPr id="10" name="Google Shape;64;p14">
            <a:extLst>
              <a:ext uri="{FF2B5EF4-FFF2-40B4-BE49-F238E27FC236}">
                <a16:creationId xmlns:a16="http://schemas.microsoft.com/office/drawing/2014/main" id="{DB27241E-CEAF-419D-9554-B6D5791F616A}"/>
              </a:ext>
            </a:extLst>
          </p:cNvPr>
          <p:cNvPicPr preferRelativeResize="0"/>
          <p:nvPr/>
        </p:nvPicPr>
        <p:blipFill>
          <a:blip r:embed="rId3">
            <a:alphaModFix/>
          </a:blip>
          <a:stretch>
            <a:fillRect/>
          </a:stretch>
        </p:blipFill>
        <p:spPr>
          <a:xfrm>
            <a:off x="10197034" y="7159935"/>
            <a:ext cx="2807766" cy="460026"/>
          </a:xfrm>
          <a:prstGeom prst="rect">
            <a:avLst/>
          </a:prstGeom>
          <a:noFill/>
          <a:ln>
            <a:noFill/>
          </a:ln>
        </p:spPr>
      </p:pic>
      <p:pic>
        <p:nvPicPr>
          <p:cNvPr id="14" name="Google Shape;55;p13">
            <a:extLst>
              <a:ext uri="{FF2B5EF4-FFF2-40B4-BE49-F238E27FC236}">
                <a16:creationId xmlns:a16="http://schemas.microsoft.com/office/drawing/2014/main" id="{075C5CB8-C274-41A5-B576-E0ED74D1F98F}"/>
              </a:ext>
            </a:extLst>
          </p:cNvPr>
          <p:cNvPicPr preferRelativeResize="0"/>
          <p:nvPr/>
        </p:nvPicPr>
        <p:blipFill>
          <a:blip r:embed="rId3">
            <a:alphaModFix/>
          </a:blip>
          <a:stretch>
            <a:fillRect/>
          </a:stretch>
        </p:blipFill>
        <p:spPr>
          <a:xfrm>
            <a:off x="965200" y="299328"/>
            <a:ext cx="6966867" cy="1141454"/>
          </a:xfrm>
          <a:prstGeom prst="rect">
            <a:avLst/>
          </a:prstGeom>
          <a:noFill/>
          <a:ln>
            <a:noFill/>
          </a:ln>
        </p:spPr>
      </p:pic>
      <p:sp>
        <p:nvSpPr>
          <p:cNvPr id="15" name="Google Shape;56;p13">
            <a:extLst>
              <a:ext uri="{FF2B5EF4-FFF2-40B4-BE49-F238E27FC236}">
                <a16:creationId xmlns:a16="http://schemas.microsoft.com/office/drawing/2014/main" id="{3BD55059-BBAB-420B-ABE5-B67390D534A6}"/>
              </a:ext>
            </a:extLst>
          </p:cNvPr>
          <p:cNvSpPr txBox="1"/>
          <p:nvPr/>
        </p:nvSpPr>
        <p:spPr>
          <a:xfrm>
            <a:off x="1219379" y="1387269"/>
            <a:ext cx="6451421" cy="313140"/>
          </a:xfrm>
          <a:prstGeom prst="rect">
            <a:avLst/>
          </a:prstGeom>
          <a:noFill/>
          <a:ln>
            <a:noFill/>
          </a:ln>
        </p:spPr>
        <p:txBody>
          <a:bodyPr spcFirstLastPara="1" wrap="square" lIns="103615" tIns="103615" rIns="103615" bIns="103615" anchor="t" anchorCtr="0">
            <a:noAutofit/>
          </a:bodyPr>
          <a:lstStyle/>
          <a:p>
            <a:pPr algn="r"/>
            <a:r>
              <a:rPr lang="en-US" sz="2040" b="1" dirty="0">
                <a:solidFill>
                  <a:srgbClr val="FFFFFF"/>
                </a:solidFill>
                <a:latin typeface="Calibri" panose="020F0502020204030204" pitchFamily="34" charset="0"/>
                <a:cs typeface="Calibri" panose="020F0502020204030204" pitchFamily="34" charset="0"/>
              </a:rPr>
              <a:t>Because Every Decision Matters.™</a:t>
            </a:r>
            <a:endParaRPr sz="2040" b="1" dirty="0">
              <a:latin typeface="Calibri" panose="020F0502020204030204" pitchFamily="34" charset="0"/>
              <a:cs typeface="Calibri" panose="020F0502020204030204" pitchFamily="34" charset="0"/>
            </a:endParaRPr>
          </a:p>
        </p:txBody>
      </p:sp>
      <p:pic>
        <p:nvPicPr>
          <p:cNvPr id="3" name="Picture 4" descr="Graphical user interface, text, application, email&#10;&#10;Description automatically generated">
            <a:extLst>
              <a:ext uri="{FF2B5EF4-FFF2-40B4-BE49-F238E27FC236}">
                <a16:creationId xmlns:a16="http://schemas.microsoft.com/office/drawing/2014/main" id="{EDB0FBD4-0139-4D24-8CB6-D1DADCDE7C6A}"/>
              </a:ext>
            </a:extLst>
          </p:cNvPr>
          <p:cNvPicPr>
            <a:picLocks noChangeAspect="1"/>
          </p:cNvPicPr>
          <p:nvPr/>
        </p:nvPicPr>
        <p:blipFill rotWithShape="1">
          <a:blip r:embed="rId4"/>
          <a:srcRect l="-441" t="-702" r="661" b="38947"/>
          <a:stretch/>
        </p:blipFill>
        <p:spPr>
          <a:xfrm>
            <a:off x="5765800" y="3091936"/>
            <a:ext cx="7620000" cy="2944099"/>
          </a:xfrm>
          <a:prstGeom prst="rect">
            <a:avLst/>
          </a:prstGeom>
        </p:spPr>
      </p:pic>
      <p:sp>
        <p:nvSpPr>
          <p:cNvPr id="2" name="TextBox 1">
            <a:extLst>
              <a:ext uri="{FF2B5EF4-FFF2-40B4-BE49-F238E27FC236}">
                <a16:creationId xmlns:a16="http://schemas.microsoft.com/office/drawing/2014/main" id="{E62D913E-BAA9-4CED-9789-61404962CD7B}"/>
              </a:ext>
            </a:extLst>
          </p:cNvPr>
          <p:cNvSpPr txBox="1"/>
          <p:nvPr/>
        </p:nvSpPr>
        <p:spPr>
          <a:xfrm>
            <a:off x="153088" y="3571663"/>
            <a:ext cx="5543779" cy="2779222"/>
          </a:xfrm>
          <a:prstGeom prst="rect">
            <a:avLst/>
          </a:prstGeom>
          <a:noFill/>
        </p:spPr>
        <p:txBody>
          <a:bodyPr wrap="square" rtlCol="0">
            <a:spAutoFit/>
          </a:bodyPr>
          <a:lstStyle/>
          <a:p>
            <a:pPr marL="388609" indent="-388609">
              <a:lnSpc>
                <a:spcPct val="105000"/>
              </a:lnSpc>
              <a:buFont typeface="Arial" panose="020B0604020202020204" pitchFamily="34" charset="0"/>
              <a:buChar char="•"/>
            </a:pPr>
            <a:r>
              <a:rPr lang="en-US" sz="2267" dirty="0">
                <a:latin typeface="Calibri"/>
                <a:ea typeface="Calibri" panose="020F0502020204030204" pitchFamily="34" charset="0"/>
                <a:cs typeface="Calibri"/>
              </a:rPr>
              <a:t>Massachusetts Procurated partnership started in the Fall of 2019.</a:t>
            </a:r>
          </a:p>
          <a:p>
            <a:pPr marL="906753" lvl="1" indent="-388609">
              <a:lnSpc>
                <a:spcPct val="105000"/>
              </a:lnSpc>
              <a:buFont typeface="Arial" panose="020B0604020202020204" pitchFamily="34" charset="0"/>
              <a:buChar char="•"/>
            </a:pPr>
            <a:r>
              <a:rPr lang="en-US" sz="2040" dirty="0">
                <a:ea typeface="+mn-lt"/>
                <a:cs typeface="+mn-lt"/>
              </a:rPr>
              <a:t>Contract Dashboards provide buyers with supplier performance data.</a:t>
            </a:r>
            <a:endParaRPr lang="en-US" sz="2040" dirty="0">
              <a:latin typeface="Calibri"/>
              <a:ea typeface="Calibri" panose="020F0502020204030204" pitchFamily="34" charset="0"/>
              <a:cs typeface="Calibri"/>
            </a:endParaRPr>
          </a:p>
          <a:p>
            <a:pPr marL="906753" lvl="1" indent="-388609">
              <a:lnSpc>
                <a:spcPct val="105000"/>
              </a:lnSpc>
              <a:buFont typeface="Arial" panose="020B0604020202020204" pitchFamily="34" charset="0"/>
              <a:buChar char="•"/>
            </a:pPr>
            <a:r>
              <a:rPr lang="en-US" sz="2100" dirty="0">
                <a:latin typeface="Calibri"/>
                <a:ea typeface="Calibri" panose="020F0502020204030204" pitchFamily="34" charset="0"/>
                <a:cs typeface="Calibri"/>
              </a:rPr>
              <a:t>Contract </a:t>
            </a:r>
            <a:r>
              <a:rPr lang="en-US" sz="2100" dirty="0">
                <a:effectLst/>
                <a:latin typeface="Calibri" panose="020F0502020204030204" pitchFamily="34" charset="0"/>
                <a:ea typeface="Calibri" panose="020F0502020204030204" pitchFamily="34" charset="0"/>
              </a:rPr>
              <a:t>FAC114 – Janitorial Services, Environmentally Preferable</a:t>
            </a:r>
            <a:r>
              <a:rPr lang="en-US" sz="2100" dirty="0">
                <a:latin typeface="Calibri"/>
                <a:ea typeface="Calibri" panose="020F0502020204030204" pitchFamily="34" charset="0"/>
                <a:cs typeface="Calibri"/>
              </a:rPr>
              <a:t>.</a:t>
            </a:r>
          </a:p>
          <a:p>
            <a:pPr marL="906753" lvl="1" indent="-388609">
              <a:lnSpc>
                <a:spcPct val="105000"/>
              </a:lnSpc>
              <a:buFont typeface="Arial" panose="020B0604020202020204" pitchFamily="34" charset="0"/>
              <a:buChar char="•"/>
            </a:pPr>
            <a:endParaRPr lang="en-US" sz="2100" dirty="0">
              <a:latin typeface="Calibri"/>
              <a:ea typeface="Calibri" panose="020F0502020204030204" pitchFamily="34" charset="0"/>
              <a:cs typeface="Calibri"/>
            </a:endParaRPr>
          </a:p>
          <a:p>
            <a:endParaRPr lang="en-US" dirty="0"/>
          </a:p>
        </p:txBody>
      </p:sp>
      <p:sp>
        <p:nvSpPr>
          <p:cNvPr id="5" name="TextBox 4">
            <a:extLst>
              <a:ext uri="{FF2B5EF4-FFF2-40B4-BE49-F238E27FC236}">
                <a16:creationId xmlns:a16="http://schemas.microsoft.com/office/drawing/2014/main" id="{C6747744-CDA2-4B11-817D-0150F2B5890E}"/>
              </a:ext>
            </a:extLst>
          </p:cNvPr>
          <p:cNvSpPr txBox="1"/>
          <p:nvPr/>
        </p:nvSpPr>
        <p:spPr>
          <a:xfrm>
            <a:off x="1421818" y="6386078"/>
            <a:ext cx="12465632" cy="738664"/>
          </a:xfrm>
          <a:prstGeom prst="rect">
            <a:avLst/>
          </a:prstGeom>
          <a:noFill/>
        </p:spPr>
        <p:txBody>
          <a:bodyPr wrap="square" rtlCol="0">
            <a:spAutoFit/>
          </a:bodyPr>
          <a:lstStyle/>
          <a:p>
            <a:r>
              <a:rPr lang="en-US" sz="2400" dirty="0">
                <a:latin typeface="Calibri"/>
                <a:ea typeface="Calibri" panose="020F0502020204030204" pitchFamily="34" charset="0"/>
                <a:cs typeface="Calibri"/>
              </a:rPr>
              <a:t>Watch for emails and phone calls to gather performance data for suppliers on contract. </a:t>
            </a:r>
          </a:p>
          <a:p>
            <a:endParaRPr lang="en-US" dirty="0"/>
          </a:p>
        </p:txBody>
      </p:sp>
      <p:sp>
        <p:nvSpPr>
          <p:cNvPr id="12" name="Slide Number Placeholder 2">
            <a:extLst>
              <a:ext uri="{FF2B5EF4-FFF2-40B4-BE49-F238E27FC236}">
                <a16:creationId xmlns:a16="http://schemas.microsoft.com/office/drawing/2014/main" id="{25195332-19FE-40D1-BBF9-4B04675E43FC}"/>
              </a:ext>
            </a:extLst>
          </p:cNvPr>
          <p:cNvSpPr txBox="1">
            <a:spLocks/>
          </p:cNvSpPr>
          <p:nvPr/>
        </p:nvSpPr>
        <p:spPr>
          <a:xfrm>
            <a:off x="412292" y="7172110"/>
            <a:ext cx="5353508" cy="600289"/>
          </a:xfrm>
          <a:prstGeom prst="rect">
            <a:avLst/>
          </a:prstGeom>
        </p:spPr>
        <p:txBody>
          <a:bodyPr vert="horz" lIns="103632" tIns="51816" rIns="103632" bIns="51816" rtlCol="0" anchor="ctr"/>
          <a:lstStyle>
            <a:defPPr>
              <a:defRPr lang="en-US"/>
            </a:defPPr>
            <a:lvl1pPr marL="0" algn="l"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 sz="1813" dirty="0"/>
              <a:t>Request a log-in http://www.procurated.com</a:t>
            </a:r>
          </a:p>
        </p:txBody>
      </p:sp>
      <p:sp>
        <p:nvSpPr>
          <p:cNvPr id="16" name="Rectangle 15">
            <a:extLst>
              <a:ext uri="{FF2B5EF4-FFF2-40B4-BE49-F238E27FC236}">
                <a16:creationId xmlns:a16="http://schemas.microsoft.com/office/drawing/2014/main" id="{63662EF5-E116-4822-B6B2-5B9B51B2510B}"/>
              </a:ext>
            </a:extLst>
          </p:cNvPr>
          <p:cNvSpPr/>
          <p:nvPr/>
        </p:nvSpPr>
        <p:spPr>
          <a:xfrm>
            <a:off x="153088" y="2048117"/>
            <a:ext cx="13817600" cy="2689967"/>
          </a:xfrm>
          <a:prstGeom prst="rect">
            <a:avLst/>
          </a:prstGeom>
        </p:spPr>
        <p:txBody>
          <a:bodyPr wrap="square" lIns="103632" tIns="51816" rIns="103632" bIns="51816" anchor="t">
            <a:spAutoFit/>
          </a:bodyPr>
          <a:lstStyle/>
          <a:p>
            <a:pPr fontAlgn="base"/>
            <a:r>
              <a:rPr lang="en-US" sz="2400" dirty="0">
                <a:solidFill>
                  <a:srgbClr val="000000"/>
                </a:solidFill>
              </a:rPr>
              <a:t>Procurated is the nation's largest supplier ratings and reviews platform for the public sector. </a:t>
            </a:r>
          </a:p>
          <a:p>
            <a:pPr fontAlgn="base"/>
            <a:r>
              <a:rPr lang="en-US" sz="2400" dirty="0">
                <a:solidFill>
                  <a:srgbClr val="000000"/>
                </a:solidFill>
              </a:rPr>
              <a:t>Procurated users from over 2,000+ agencies have written 31,000+ reviews across 12,000+ different suppliers to date.  </a:t>
            </a:r>
          </a:p>
          <a:p>
            <a:pPr fontAlgn="base"/>
            <a:endParaRPr lang="en-US" sz="2400" dirty="0">
              <a:solidFill>
                <a:srgbClr val="000000"/>
              </a:solidFill>
            </a:endParaRPr>
          </a:p>
          <a:p>
            <a:pPr fontAlgn="base"/>
            <a:endParaRPr lang="en-US" sz="2400" dirty="0">
              <a:solidFill>
                <a:srgbClr val="000000"/>
              </a:solidFill>
            </a:endParaRPr>
          </a:p>
          <a:p>
            <a:pPr fontAlgn="base"/>
            <a:endParaRPr lang="en-US" sz="2400" dirty="0">
              <a:solidFill>
                <a:srgbClr val="000000"/>
              </a:solidFill>
            </a:endParaRPr>
          </a:p>
          <a:p>
            <a:pPr fontAlgn="base"/>
            <a:endParaRPr lang="en-US" sz="2400" dirty="0">
              <a:solidFill>
                <a:srgbClr val="000000"/>
              </a:solidFill>
            </a:endParaRPr>
          </a:p>
        </p:txBody>
      </p:sp>
    </p:spTree>
    <p:extLst>
      <p:ext uri="{BB962C8B-B14F-4D97-AF65-F5344CB8AC3E}">
        <p14:creationId xmlns:p14="http://schemas.microsoft.com/office/powerpoint/2010/main" val="5546992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7212E-F7D3-49B2-AEE9-6017AAC78F9A}"/>
              </a:ext>
            </a:extLst>
          </p:cNvPr>
          <p:cNvSpPr>
            <a:spLocks noGrp="1"/>
          </p:cNvSpPr>
          <p:nvPr>
            <p:ph type="title"/>
          </p:nvPr>
        </p:nvSpPr>
        <p:spPr>
          <a:xfrm>
            <a:off x="690880" y="310902"/>
            <a:ext cx="12435840" cy="615553"/>
          </a:xfrm>
        </p:spPr>
        <p:txBody>
          <a:bodyPr/>
          <a:lstStyle/>
          <a:p>
            <a:r>
              <a:rPr lang="en-US" sz="4000" dirty="0">
                <a:solidFill>
                  <a:srgbClr val="2E3192"/>
                </a:solidFill>
                <a:ea typeface="Cambria" panose="02040503050406030204" pitchFamily="18" charset="0"/>
              </a:rPr>
              <a:t>FAC114 Contract Kickoff Event</a:t>
            </a:r>
          </a:p>
        </p:txBody>
      </p:sp>
      <p:pic>
        <p:nvPicPr>
          <p:cNvPr id="9" name="Picture 8">
            <a:extLst>
              <a:ext uri="{FF2B5EF4-FFF2-40B4-BE49-F238E27FC236}">
                <a16:creationId xmlns:a16="http://schemas.microsoft.com/office/drawing/2014/main" id="{CA618C98-A541-4D6E-B776-D394C5FB29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sp>
        <p:nvSpPr>
          <p:cNvPr id="8" name="TextBox 7">
            <a:extLst>
              <a:ext uri="{FF2B5EF4-FFF2-40B4-BE49-F238E27FC236}">
                <a16:creationId xmlns:a16="http://schemas.microsoft.com/office/drawing/2014/main" id="{E032B4D9-D2DC-49B4-BF4B-EE562911D482}"/>
              </a:ext>
            </a:extLst>
          </p:cNvPr>
          <p:cNvSpPr txBox="1"/>
          <p:nvPr/>
        </p:nvSpPr>
        <p:spPr>
          <a:xfrm>
            <a:off x="736600" y="1219200"/>
            <a:ext cx="7620000" cy="4862870"/>
          </a:xfrm>
          <a:prstGeom prst="rect">
            <a:avLst/>
          </a:prstGeom>
          <a:noFill/>
        </p:spPr>
        <p:txBody>
          <a:bodyPr wrap="square" rtlCol="0">
            <a:spAutoFit/>
          </a:bodyPr>
          <a:lstStyle/>
          <a:p>
            <a:r>
              <a:rPr lang="en-US" sz="2800" b="1" dirty="0">
                <a:solidFill>
                  <a:schemeClr val="bg1">
                    <a:lumMod val="50000"/>
                  </a:schemeClr>
                </a:solidFill>
              </a:rPr>
              <a:t>November 18, 2022</a:t>
            </a:r>
          </a:p>
          <a:p>
            <a:pPr>
              <a:spcAft>
                <a:spcPts val="600"/>
              </a:spcAft>
            </a:pPr>
            <a:r>
              <a:rPr lang="en-US" sz="2800" b="1" dirty="0">
                <a:solidFill>
                  <a:schemeClr val="bg1">
                    <a:lumMod val="50000"/>
                  </a:schemeClr>
                </a:solidFill>
              </a:rPr>
              <a:t>1:00 – 2:30 p.m.</a:t>
            </a:r>
          </a:p>
          <a:p>
            <a:pPr>
              <a:spcAft>
                <a:spcPts val="600"/>
              </a:spcAft>
            </a:pPr>
            <a:endParaRPr lang="en-US" sz="2800" dirty="0">
              <a:solidFill>
                <a:schemeClr val="bg1">
                  <a:lumMod val="50000"/>
                </a:schemeClr>
              </a:solidFill>
            </a:endParaRPr>
          </a:p>
          <a:p>
            <a:pPr>
              <a:spcAft>
                <a:spcPts val="600"/>
              </a:spcAft>
            </a:pPr>
            <a:r>
              <a:rPr lang="en-US" sz="2400" b="0" i="0" dirty="0">
                <a:solidFill>
                  <a:schemeClr val="bg1">
                    <a:lumMod val="50000"/>
                  </a:schemeClr>
                </a:solidFill>
                <a:effectLst/>
              </a:rPr>
              <a:t>This event will allow the buyer community a chance to learn what's new on the FAC114 contract, meet the awarded vendors, and ask questions.</a:t>
            </a:r>
          </a:p>
          <a:p>
            <a:pPr>
              <a:spcAft>
                <a:spcPts val="600"/>
              </a:spcAft>
            </a:pPr>
            <a:endParaRPr lang="en-US" sz="2400" dirty="0">
              <a:solidFill>
                <a:schemeClr val="bg1">
                  <a:lumMod val="50000"/>
                </a:schemeClr>
              </a:solidFill>
            </a:endParaRPr>
          </a:p>
          <a:p>
            <a:pPr>
              <a:spcAft>
                <a:spcPts val="600"/>
              </a:spcAft>
            </a:pPr>
            <a:r>
              <a:rPr lang="en-US" sz="2400" dirty="0">
                <a:solidFill>
                  <a:schemeClr val="bg1">
                    <a:lumMod val="50000"/>
                  </a:schemeClr>
                </a:solidFill>
              </a:rPr>
              <a:t>All vendors will have a chance to present a slide and speak to the buyer community about your company as it pertains to FAC114.</a:t>
            </a:r>
          </a:p>
          <a:p>
            <a:pPr>
              <a:spcAft>
                <a:spcPts val="600"/>
              </a:spcAft>
            </a:pPr>
            <a:endParaRPr lang="en-US" sz="2800" dirty="0">
              <a:solidFill>
                <a:schemeClr val="bg1">
                  <a:lumMod val="50000"/>
                </a:schemeClr>
              </a:solidFill>
            </a:endParaRPr>
          </a:p>
        </p:txBody>
      </p:sp>
      <p:pic>
        <p:nvPicPr>
          <p:cNvPr id="4" name="Picture 3" descr="A person typing on a keyboard&#10;&#10;Description automatically generated with low confidence">
            <a:extLst>
              <a:ext uri="{FF2B5EF4-FFF2-40B4-BE49-F238E27FC236}">
                <a16:creationId xmlns:a16="http://schemas.microsoft.com/office/drawing/2014/main" id="{4062ACAE-9B58-4057-A4F2-A260D8CA44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1400" y="2361902"/>
            <a:ext cx="4572000" cy="2578100"/>
          </a:xfrm>
          <a:prstGeom prst="rect">
            <a:avLst/>
          </a:prstGeom>
        </p:spPr>
      </p:pic>
      <p:sp>
        <p:nvSpPr>
          <p:cNvPr id="10" name="TextBox 9">
            <a:extLst>
              <a:ext uri="{FF2B5EF4-FFF2-40B4-BE49-F238E27FC236}">
                <a16:creationId xmlns:a16="http://schemas.microsoft.com/office/drawing/2014/main" id="{3F0E6A39-2F1F-4965-8573-73B1DB15940E}"/>
              </a:ext>
            </a:extLst>
          </p:cNvPr>
          <p:cNvSpPr txBox="1"/>
          <p:nvPr/>
        </p:nvSpPr>
        <p:spPr>
          <a:xfrm>
            <a:off x="9347200" y="5715000"/>
            <a:ext cx="3048000" cy="707886"/>
          </a:xfrm>
          <a:prstGeom prst="rect">
            <a:avLst/>
          </a:prstGeom>
          <a:noFill/>
        </p:spPr>
        <p:txBody>
          <a:bodyPr wrap="square">
            <a:spAutoFit/>
          </a:bodyPr>
          <a:lstStyle/>
          <a:p>
            <a:pPr>
              <a:spcAft>
                <a:spcPts val="600"/>
              </a:spcAft>
            </a:pPr>
            <a:r>
              <a:rPr lang="en-US" sz="4000" dirty="0">
                <a:solidFill>
                  <a:schemeClr val="bg1">
                    <a:lumMod val="50000"/>
                  </a:schemeClr>
                </a:solidFill>
                <a:hlinkClick r:id="rId5"/>
              </a:rPr>
              <a:t>Register Here</a:t>
            </a:r>
            <a:endParaRPr lang="en-US" sz="4000" dirty="0">
              <a:solidFill>
                <a:schemeClr val="bg1">
                  <a:lumMod val="50000"/>
                </a:schemeClr>
              </a:solidFill>
            </a:endParaRPr>
          </a:p>
        </p:txBody>
      </p:sp>
    </p:spTree>
    <p:extLst>
      <p:ext uri="{BB962C8B-B14F-4D97-AF65-F5344CB8AC3E}">
        <p14:creationId xmlns:p14="http://schemas.microsoft.com/office/powerpoint/2010/main" val="37004539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1440D-1118-4056-BC34-C70A5AB09A64}"/>
              </a:ext>
            </a:extLst>
          </p:cNvPr>
          <p:cNvSpPr>
            <a:spLocks noGrp="1"/>
          </p:cNvSpPr>
          <p:nvPr>
            <p:ph type="title"/>
          </p:nvPr>
        </p:nvSpPr>
        <p:spPr>
          <a:xfrm>
            <a:off x="737309" y="690844"/>
            <a:ext cx="8915400" cy="677108"/>
          </a:xfrm>
        </p:spPr>
        <p:txBody>
          <a:bodyPr/>
          <a:lstStyle/>
          <a:p>
            <a:pPr algn="l"/>
            <a:r>
              <a:rPr lang="en-US" sz="4400" dirty="0">
                <a:solidFill>
                  <a:srgbClr val="2E3192"/>
                </a:solidFill>
              </a:rPr>
              <a:t>FAC114 Vendor Presentations</a:t>
            </a:r>
          </a:p>
        </p:txBody>
      </p:sp>
      <p:sp>
        <p:nvSpPr>
          <p:cNvPr id="6" name="TextBox 5">
            <a:extLst>
              <a:ext uri="{FF2B5EF4-FFF2-40B4-BE49-F238E27FC236}">
                <a16:creationId xmlns:a16="http://schemas.microsoft.com/office/drawing/2014/main" id="{4E4CE290-BA49-4C84-BD10-1EA9A1143E32}"/>
              </a:ext>
            </a:extLst>
          </p:cNvPr>
          <p:cNvSpPr txBox="1"/>
          <p:nvPr/>
        </p:nvSpPr>
        <p:spPr>
          <a:xfrm>
            <a:off x="2260600" y="2169939"/>
            <a:ext cx="4419600" cy="1938992"/>
          </a:xfrm>
          <a:prstGeom prst="rect">
            <a:avLst/>
          </a:prstGeom>
          <a:noFill/>
        </p:spPr>
        <p:txBody>
          <a:bodyPr wrap="square" rtlCol="0">
            <a:spAutoFit/>
          </a:bodyPr>
          <a:lstStyle/>
          <a:p>
            <a:r>
              <a:rPr lang="en-US" sz="2400" dirty="0">
                <a:solidFill>
                  <a:schemeClr val="bg1">
                    <a:lumMod val="50000"/>
                  </a:schemeClr>
                </a:solidFill>
              </a:rPr>
              <a:t>C&amp;W Services</a:t>
            </a:r>
          </a:p>
          <a:p>
            <a:r>
              <a:rPr lang="en-US" sz="2400" dirty="0">
                <a:solidFill>
                  <a:schemeClr val="bg1">
                    <a:lumMod val="50000"/>
                  </a:schemeClr>
                </a:solidFill>
              </a:rPr>
              <a:t>C.M. Cleaning Company</a:t>
            </a:r>
          </a:p>
          <a:p>
            <a:r>
              <a:rPr lang="en-US" sz="2400" dirty="0">
                <a:solidFill>
                  <a:schemeClr val="bg1">
                    <a:lumMod val="50000"/>
                  </a:schemeClr>
                </a:solidFill>
              </a:rPr>
              <a:t>Community Work Services</a:t>
            </a:r>
          </a:p>
          <a:p>
            <a:r>
              <a:rPr lang="en-US" sz="2400" dirty="0">
                <a:solidFill>
                  <a:schemeClr val="bg1">
                    <a:lumMod val="50000"/>
                  </a:schemeClr>
                </a:solidFill>
              </a:rPr>
              <a:t>Enterprise Professional Services</a:t>
            </a:r>
          </a:p>
          <a:p>
            <a:r>
              <a:rPr lang="en-US" sz="2400" dirty="0" err="1">
                <a:solidFill>
                  <a:schemeClr val="bg1">
                    <a:lumMod val="50000"/>
                  </a:schemeClr>
                </a:solidFill>
              </a:rPr>
              <a:t>Mouras</a:t>
            </a:r>
            <a:r>
              <a:rPr lang="en-US" sz="2400" dirty="0">
                <a:solidFill>
                  <a:schemeClr val="bg1">
                    <a:lumMod val="50000"/>
                  </a:schemeClr>
                </a:solidFill>
              </a:rPr>
              <a:t> Cleaning Service</a:t>
            </a:r>
          </a:p>
        </p:txBody>
      </p:sp>
      <p:pic>
        <p:nvPicPr>
          <p:cNvPr id="8" name="Picture 7">
            <a:extLst>
              <a:ext uri="{FF2B5EF4-FFF2-40B4-BE49-F238E27FC236}">
                <a16:creationId xmlns:a16="http://schemas.microsoft.com/office/drawing/2014/main" id="{52BC4B44-EA0D-4076-B25D-044372B20C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8000" y="4850932"/>
            <a:ext cx="10261600" cy="1970152"/>
          </a:xfrm>
          <a:prstGeom prst="rect">
            <a:avLst/>
          </a:prstGeom>
        </p:spPr>
      </p:pic>
      <p:sp>
        <p:nvSpPr>
          <p:cNvPr id="9" name="TextBox 8">
            <a:extLst>
              <a:ext uri="{FF2B5EF4-FFF2-40B4-BE49-F238E27FC236}">
                <a16:creationId xmlns:a16="http://schemas.microsoft.com/office/drawing/2014/main" id="{7E43CFDA-B332-4382-83FB-E24E98C686EF}"/>
              </a:ext>
            </a:extLst>
          </p:cNvPr>
          <p:cNvSpPr txBox="1"/>
          <p:nvPr/>
        </p:nvSpPr>
        <p:spPr>
          <a:xfrm>
            <a:off x="7747000" y="2169939"/>
            <a:ext cx="4800600" cy="1938992"/>
          </a:xfrm>
          <a:prstGeom prst="rect">
            <a:avLst/>
          </a:prstGeom>
          <a:noFill/>
        </p:spPr>
        <p:txBody>
          <a:bodyPr wrap="square" rtlCol="0">
            <a:spAutoFit/>
          </a:bodyPr>
          <a:lstStyle/>
          <a:p>
            <a:r>
              <a:rPr lang="en-US" sz="2400" dirty="0">
                <a:solidFill>
                  <a:schemeClr val="bg1">
                    <a:lumMod val="50000"/>
                  </a:schemeClr>
                </a:solidFill>
              </a:rPr>
              <a:t>S.J. Services</a:t>
            </a:r>
          </a:p>
          <a:p>
            <a:r>
              <a:rPr lang="en-US" sz="2400" dirty="0">
                <a:solidFill>
                  <a:schemeClr val="bg1">
                    <a:lumMod val="50000"/>
                  </a:schemeClr>
                </a:solidFill>
              </a:rPr>
              <a:t>Sole Source Restoration</a:t>
            </a:r>
          </a:p>
          <a:p>
            <a:r>
              <a:rPr lang="en-US" sz="2400" dirty="0">
                <a:solidFill>
                  <a:schemeClr val="bg1">
                    <a:lumMod val="50000"/>
                  </a:schemeClr>
                </a:solidFill>
              </a:rPr>
              <a:t>Transcend Maintenance Services</a:t>
            </a:r>
          </a:p>
          <a:p>
            <a:r>
              <a:rPr lang="en-US" sz="2400" dirty="0">
                <a:solidFill>
                  <a:schemeClr val="bg1">
                    <a:lumMod val="50000"/>
                  </a:schemeClr>
                </a:solidFill>
              </a:rPr>
              <a:t>United Services of America</a:t>
            </a:r>
          </a:p>
          <a:p>
            <a:endParaRPr lang="en-US" sz="2400" b="1" dirty="0">
              <a:solidFill>
                <a:schemeClr val="bg1">
                  <a:lumMod val="50000"/>
                </a:schemeClr>
              </a:solidFill>
            </a:endParaRPr>
          </a:p>
        </p:txBody>
      </p:sp>
    </p:spTree>
    <p:extLst>
      <p:ext uri="{BB962C8B-B14F-4D97-AF65-F5344CB8AC3E}">
        <p14:creationId xmlns:p14="http://schemas.microsoft.com/office/powerpoint/2010/main" val="2152544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7212E-F7D3-49B2-AEE9-6017AAC78F9A}"/>
              </a:ext>
            </a:extLst>
          </p:cNvPr>
          <p:cNvSpPr>
            <a:spLocks noGrp="1"/>
          </p:cNvSpPr>
          <p:nvPr>
            <p:ph type="title"/>
          </p:nvPr>
        </p:nvSpPr>
        <p:spPr>
          <a:xfrm>
            <a:off x="690880" y="310902"/>
            <a:ext cx="12435840" cy="615553"/>
          </a:xfrm>
        </p:spPr>
        <p:txBody>
          <a:bodyPr/>
          <a:lstStyle/>
          <a:p>
            <a:r>
              <a:rPr lang="en-US" sz="4000" dirty="0">
                <a:solidFill>
                  <a:srgbClr val="2E3192"/>
                </a:solidFill>
                <a:ea typeface="Cambria" panose="02040503050406030204" pitchFamily="18" charset="0"/>
              </a:rPr>
              <a:t>Questions</a:t>
            </a:r>
          </a:p>
        </p:txBody>
      </p:sp>
      <p:pic>
        <p:nvPicPr>
          <p:cNvPr id="9" name="Picture 8">
            <a:extLst>
              <a:ext uri="{FF2B5EF4-FFF2-40B4-BE49-F238E27FC236}">
                <a16:creationId xmlns:a16="http://schemas.microsoft.com/office/drawing/2014/main" id="{CA618C98-A541-4D6E-B776-D394C5FB29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9737" y="152400"/>
            <a:ext cx="2730863" cy="1230957"/>
          </a:xfrm>
          <a:prstGeom prst="rect">
            <a:avLst/>
          </a:prstGeom>
        </p:spPr>
      </p:pic>
      <p:pic>
        <p:nvPicPr>
          <p:cNvPr id="6" name="Picture 5" descr="Logo&#10;&#10;Description automatically generated">
            <a:extLst>
              <a:ext uri="{FF2B5EF4-FFF2-40B4-BE49-F238E27FC236}">
                <a16:creationId xmlns:a16="http://schemas.microsoft.com/office/drawing/2014/main" id="{526EF75B-C388-4C46-8A40-13863E61965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673" t="21600" b="11919"/>
          <a:stretch/>
        </p:blipFill>
        <p:spPr>
          <a:xfrm>
            <a:off x="812800" y="2209800"/>
            <a:ext cx="8706395" cy="4250233"/>
          </a:xfrm>
          <a:prstGeom prst="rect">
            <a:avLst/>
          </a:prstGeom>
        </p:spPr>
      </p:pic>
    </p:spTree>
    <p:extLst>
      <p:ext uri="{BB962C8B-B14F-4D97-AF65-F5344CB8AC3E}">
        <p14:creationId xmlns:p14="http://schemas.microsoft.com/office/powerpoint/2010/main" val="3146478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4" name="Rectangle 3">
            <a:extLst>
              <a:ext uri="{FF2B5EF4-FFF2-40B4-BE49-F238E27FC236}">
                <a16:creationId xmlns:a16="http://schemas.microsoft.com/office/drawing/2014/main" id="{936DDC6A-3191-40DD-A23A-C08C3C80D9CE}"/>
              </a:ext>
            </a:extLst>
          </p:cNvPr>
          <p:cNvSpPr/>
          <p:nvPr/>
        </p:nvSpPr>
        <p:spPr>
          <a:xfrm>
            <a:off x="0" y="0"/>
            <a:ext cx="13817600" cy="1932754"/>
          </a:xfrm>
          <a:prstGeom prst="rect">
            <a:avLst/>
          </a:prstGeom>
          <a:solidFill>
            <a:srgbClr val="1F3F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6352" tIns="51816" rIns="103632" bIns="51816" numCol="1" spcCol="0" rtlCol="0" fromWordArt="0" anchor="ctr" anchorCtr="0" forceAA="0" compatLnSpc="1">
            <a:prstTxWarp prst="textNoShape">
              <a:avLst/>
            </a:prstTxWarp>
            <a:noAutofit/>
          </a:bodyPr>
          <a:lstStyle/>
          <a:p>
            <a:endParaRPr lang="en-US" sz="4080">
              <a:cs typeface="Calibri"/>
            </a:endParaRPr>
          </a:p>
        </p:txBody>
      </p:sp>
      <p:sp>
        <p:nvSpPr>
          <p:cNvPr id="8" name="Rectangle 7">
            <a:extLst>
              <a:ext uri="{FF2B5EF4-FFF2-40B4-BE49-F238E27FC236}">
                <a16:creationId xmlns:a16="http://schemas.microsoft.com/office/drawing/2014/main" id="{E5B68E37-EF6F-4690-9928-267A43150B78}"/>
              </a:ext>
            </a:extLst>
          </p:cNvPr>
          <p:cNvSpPr/>
          <p:nvPr/>
        </p:nvSpPr>
        <p:spPr>
          <a:xfrm>
            <a:off x="0" y="7050970"/>
            <a:ext cx="13817600" cy="721430"/>
          </a:xfrm>
          <a:prstGeom prst="rect">
            <a:avLst/>
          </a:prstGeom>
          <a:solidFill>
            <a:srgbClr val="1F3F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3632" tIns="51816" rIns="103632" bIns="51816" numCol="1" spcCol="0" rtlCol="0" fromWordArt="0" anchor="ctr" anchorCtr="0" forceAA="0" compatLnSpc="1">
            <a:prstTxWarp prst="textNoShape">
              <a:avLst/>
            </a:prstTxWarp>
            <a:noAutofit/>
          </a:bodyPr>
          <a:lstStyle/>
          <a:p>
            <a:endParaRPr lang="en-US" sz="4080">
              <a:latin typeface="Calibri" panose="020F0502020204030204" pitchFamily="34" charset="0"/>
              <a:cs typeface="Calibri" panose="020F0502020204030204" pitchFamily="34" charset="0"/>
            </a:endParaRPr>
          </a:p>
        </p:txBody>
      </p:sp>
      <p:pic>
        <p:nvPicPr>
          <p:cNvPr id="10" name="Google Shape;64;p14">
            <a:extLst>
              <a:ext uri="{FF2B5EF4-FFF2-40B4-BE49-F238E27FC236}">
                <a16:creationId xmlns:a16="http://schemas.microsoft.com/office/drawing/2014/main" id="{DB27241E-CEAF-419D-9554-B6D5791F616A}"/>
              </a:ext>
            </a:extLst>
          </p:cNvPr>
          <p:cNvPicPr preferRelativeResize="0"/>
          <p:nvPr/>
        </p:nvPicPr>
        <p:blipFill>
          <a:blip r:embed="rId3">
            <a:alphaModFix/>
          </a:blip>
          <a:stretch>
            <a:fillRect/>
          </a:stretch>
        </p:blipFill>
        <p:spPr>
          <a:xfrm>
            <a:off x="9101648" y="7159935"/>
            <a:ext cx="2807766" cy="460026"/>
          </a:xfrm>
          <a:prstGeom prst="rect">
            <a:avLst/>
          </a:prstGeom>
          <a:noFill/>
          <a:ln>
            <a:noFill/>
          </a:ln>
        </p:spPr>
      </p:pic>
      <p:sp>
        <p:nvSpPr>
          <p:cNvPr id="11" name="Rectangle 10">
            <a:extLst>
              <a:ext uri="{FF2B5EF4-FFF2-40B4-BE49-F238E27FC236}">
                <a16:creationId xmlns:a16="http://schemas.microsoft.com/office/drawing/2014/main" id="{EECA16F5-DF7F-4F00-BDCC-FF64B849B64D}"/>
              </a:ext>
            </a:extLst>
          </p:cNvPr>
          <p:cNvSpPr/>
          <p:nvPr/>
        </p:nvSpPr>
        <p:spPr>
          <a:xfrm>
            <a:off x="660400" y="2245052"/>
            <a:ext cx="12496799" cy="2803524"/>
          </a:xfrm>
          <a:prstGeom prst="rect">
            <a:avLst/>
          </a:prstGeom>
        </p:spPr>
        <p:txBody>
          <a:bodyPr wrap="square" lIns="103632" tIns="51816" rIns="103632" bIns="51816" anchor="t">
            <a:spAutoFit/>
          </a:bodyPr>
          <a:lstStyle/>
          <a:p>
            <a:pPr marL="387985" indent="-387985">
              <a:lnSpc>
                <a:spcPct val="105000"/>
              </a:lnSpc>
              <a:buFont typeface="Arial" panose="020B0604020202020204" pitchFamily="34" charset="0"/>
              <a:buChar char="•"/>
            </a:pPr>
            <a:r>
              <a:rPr lang="en-US" sz="2400" dirty="0">
                <a:latin typeface="Calibri"/>
                <a:ea typeface="Calibri" panose="020F0502020204030204" pitchFamily="34" charset="0"/>
                <a:cs typeface="Calibri"/>
              </a:rPr>
              <a:t>Massachusetts Procurated partnership includes supplier education and outreach to assist suppliers to manage their performance.</a:t>
            </a:r>
            <a:endParaRPr lang="en-US" sz="2400" dirty="0"/>
          </a:p>
          <a:p>
            <a:pPr marL="387985" indent="-387985">
              <a:lnSpc>
                <a:spcPct val="105000"/>
              </a:lnSpc>
              <a:buFont typeface="Arial" panose="020B0604020202020204" pitchFamily="34" charset="0"/>
              <a:buChar char="•"/>
            </a:pPr>
            <a:r>
              <a:rPr lang="en-US" sz="2400" dirty="0">
                <a:latin typeface="Calibri"/>
                <a:ea typeface="Calibri" panose="020F0502020204030204" pitchFamily="34" charset="0"/>
                <a:cs typeface="Calibri"/>
              </a:rPr>
              <a:t>Suppliers can participate in Procurated by claiming their page free of charge.</a:t>
            </a:r>
            <a:endParaRPr lang="en-US" sz="2400" dirty="0">
              <a:latin typeface="Calibri" panose="020F0502020204030204" pitchFamily="34" charset="0"/>
              <a:ea typeface="Calibri" panose="020F0502020204030204" pitchFamily="34" charset="0"/>
              <a:cs typeface="Calibri"/>
            </a:endParaRPr>
          </a:p>
          <a:p>
            <a:pPr marL="387985" indent="-387985">
              <a:lnSpc>
                <a:spcPct val="105000"/>
              </a:lnSpc>
              <a:buFont typeface="Arial" panose="020B0604020202020204" pitchFamily="34" charset="0"/>
              <a:buChar char="•"/>
            </a:pPr>
            <a:r>
              <a:rPr lang="en-US" sz="2400" dirty="0">
                <a:latin typeface="Calibri"/>
                <a:ea typeface="Calibri" panose="020F0502020204030204" pitchFamily="34" charset="0"/>
                <a:cs typeface="Calibri"/>
              </a:rPr>
              <a:t>Watch for emails with links to webinars and training. </a:t>
            </a:r>
            <a:endParaRPr lang="en-US" sz="2400" dirty="0">
              <a:cs typeface="Calibri" panose="020F0502020204030204"/>
            </a:endParaRPr>
          </a:p>
          <a:p>
            <a:pPr marL="906145" lvl="1" indent="-387985">
              <a:lnSpc>
                <a:spcPct val="105000"/>
              </a:lnSpc>
              <a:buFont typeface="Arial" panose="020B0604020202020204" pitchFamily="34" charset="0"/>
              <a:buChar char="•"/>
            </a:pPr>
            <a:r>
              <a:rPr lang="en-US" sz="2400" dirty="0">
                <a:latin typeface="Calibri"/>
                <a:ea typeface="Calibri" panose="020F0502020204030204" pitchFamily="34" charset="0"/>
                <a:cs typeface="Calibri"/>
              </a:rPr>
              <a:t>Suppliers can claim their pages in the platform: </a:t>
            </a:r>
            <a:r>
              <a:rPr lang="en-US" sz="2400" u="sng" dirty="0">
                <a:latin typeface="Calibri"/>
                <a:ea typeface="Calibri" panose="020F0502020204030204" pitchFamily="34" charset="0"/>
                <a:cs typeface="Calibri"/>
                <a:hlinkClick r:id="rId4"/>
              </a:rPr>
              <a:t>https://www.procurated.com/suppliers</a:t>
            </a:r>
            <a:endParaRPr lang="en-US" sz="2400" dirty="0">
              <a:latin typeface="Calibri" panose="020F0502020204030204" pitchFamily="34" charset="0"/>
              <a:ea typeface="Calibri" panose="020F0502020204030204" pitchFamily="34" charset="0"/>
              <a:cs typeface="Calibri"/>
            </a:endParaRPr>
          </a:p>
          <a:p>
            <a:pPr marL="387985" indent="-387985">
              <a:lnSpc>
                <a:spcPct val="105000"/>
              </a:lnSpc>
              <a:buFont typeface="Arial" panose="020B0604020202020204" pitchFamily="34" charset="0"/>
              <a:buChar char="•"/>
            </a:pPr>
            <a:r>
              <a:rPr lang="en-US" sz="2400" dirty="0">
                <a:ea typeface="+mn-lt"/>
                <a:cs typeface="+mn-lt"/>
              </a:rPr>
              <a:t>An optional introductory webinar will be scheduled, and invites will be sent following this session.</a:t>
            </a:r>
          </a:p>
        </p:txBody>
      </p:sp>
      <p:pic>
        <p:nvPicPr>
          <p:cNvPr id="9" name="Google Shape;55;p13">
            <a:extLst>
              <a:ext uri="{FF2B5EF4-FFF2-40B4-BE49-F238E27FC236}">
                <a16:creationId xmlns:a16="http://schemas.microsoft.com/office/drawing/2014/main" id="{16254F0D-88AC-41A5-A408-A2DB01BCC276}"/>
              </a:ext>
            </a:extLst>
          </p:cNvPr>
          <p:cNvPicPr preferRelativeResize="0"/>
          <p:nvPr/>
        </p:nvPicPr>
        <p:blipFill>
          <a:blip r:embed="rId3">
            <a:alphaModFix/>
          </a:blip>
          <a:stretch>
            <a:fillRect/>
          </a:stretch>
        </p:blipFill>
        <p:spPr>
          <a:xfrm>
            <a:off x="965200" y="299328"/>
            <a:ext cx="6966867" cy="1141454"/>
          </a:xfrm>
          <a:prstGeom prst="rect">
            <a:avLst/>
          </a:prstGeom>
          <a:noFill/>
          <a:ln>
            <a:noFill/>
          </a:ln>
        </p:spPr>
      </p:pic>
      <p:sp>
        <p:nvSpPr>
          <p:cNvPr id="12" name="Google Shape;56;p13">
            <a:extLst>
              <a:ext uri="{FF2B5EF4-FFF2-40B4-BE49-F238E27FC236}">
                <a16:creationId xmlns:a16="http://schemas.microsoft.com/office/drawing/2014/main" id="{5324CBE3-DD41-4870-8FB6-653D7872E4E7}"/>
              </a:ext>
            </a:extLst>
          </p:cNvPr>
          <p:cNvSpPr txBox="1"/>
          <p:nvPr/>
        </p:nvSpPr>
        <p:spPr>
          <a:xfrm>
            <a:off x="1219379" y="1387269"/>
            <a:ext cx="6451421" cy="313140"/>
          </a:xfrm>
          <a:prstGeom prst="rect">
            <a:avLst/>
          </a:prstGeom>
          <a:noFill/>
          <a:ln>
            <a:noFill/>
          </a:ln>
        </p:spPr>
        <p:txBody>
          <a:bodyPr spcFirstLastPara="1" wrap="square" lIns="103615" tIns="103615" rIns="103615" bIns="103615" anchor="t" anchorCtr="0">
            <a:noAutofit/>
          </a:bodyPr>
          <a:lstStyle/>
          <a:p>
            <a:pPr algn="r"/>
            <a:r>
              <a:rPr lang="en-US" sz="2040" b="1" dirty="0">
                <a:solidFill>
                  <a:srgbClr val="FFFFFF"/>
                </a:solidFill>
                <a:latin typeface="Calibri" panose="020F0502020204030204" pitchFamily="34" charset="0"/>
                <a:cs typeface="Calibri" panose="020F0502020204030204" pitchFamily="34" charset="0"/>
              </a:rPr>
              <a:t>Because Every Decision Matters.™</a:t>
            </a:r>
            <a:endParaRPr sz="2040" b="1"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ED7627CA-6D04-4902-A797-ADB7DC215C2C}"/>
              </a:ext>
            </a:extLst>
          </p:cNvPr>
          <p:cNvSpPr txBox="1"/>
          <p:nvPr/>
        </p:nvSpPr>
        <p:spPr>
          <a:xfrm>
            <a:off x="3601938" y="5356629"/>
            <a:ext cx="9372600" cy="1200329"/>
          </a:xfrm>
          <a:prstGeom prst="rect">
            <a:avLst/>
          </a:prstGeom>
          <a:noFill/>
        </p:spPr>
        <p:txBody>
          <a:bodyPr wrap="square" rtlCol="0">
            <a:spAutoFit/>
          </a:bodyPr>
          <a:lstStyle/>
          <a:p>
            <a:r>
              <a:rPr lang="en-US" sz="2400" dirty="0"/>
              <a:t>Ellen Sigl, Sr. Director, Community Engagement</a:t>
            </a:r>
          </a:p>
          <a:p>
            <a:r>
              <a:rPr lang="en-US" sz="2400" dirty="0"/>
              <a:t>Available for assistance for government users or suppliers:  Ellen@Procurated.com</a:t>
            </a:r>
          </a:p>
        </p:txBody>
      </p:sp>
      <p:pic>
        <p:nvPicPr>
          <p:cNvPr id="5" name="Picture 4" descr="A picture containing person, wall, indoor, smiling&#10;&#10;Description automatically generated">
            <a:extLst>
              <a:ext uri="{FF2B5EF4-FFF2-40B4-BE49-F238E27FC236}">
                <a16:creationId xmlns:a16="http://schemas.microsoft.com/office/drawing/2014/main" id="{87059469-41E9-49AC-AB2E-7438B035C73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617" t="6274" r="9571" b="6274"/>
          <a:stretch/>
        </p:blipFill>
        <p:spPr>
          <a:xfrm>
            <a:off x="2046750" y="5305184"/>
            <a:ext cx="1371600" cy="1234857"/>
          </a:xfrm>
          <a:prstGeom prst="rect">
            <a:avLst/>
          </a:prstGeom>
        </p:spPr>
      </p:pic>
      <p:sp>
        <p:nvSpPr>
          <p:cNvPr id="14" name="Slide Number Placeholder 2">
            <a:extLst>
              <a:ext uri="{FF2B5EF4-FFF2-40B4-BE49-F238E27FC236}">
                <a16:creationId xmlns:a16="http://schemas.microsoft.com/office/drawing/2014/main" id="{033CF0B4-D0FB-4046-8853-6A59BEF0C23E}"/>
              </a:ext>
            </a:extLst>
          </p:cNvPr>
          <p:cNvSpPr txBox="1">
            <a:spLocks/>
          </p:cNvSpPr>
          <p:nvPr/>
        </p:nvSpPr>
        <p:spPr>
          <a:xfrm>
            <a:off x="412292" y="7172110"/>
            <a:ext cx="5353508" cy="600289"/>
          </a:xfrm>
          <a:prstGeom prst="rect">
            <a:avLst/>
          </a:prstGeom>
        </p:spPr>
        <p:txBody>
          <a:bodyPr vert="horz" lIns="103632" tIns="51816" rIns="103632" bIns="51816" rtlCol="0" anchor="ctr"/>
          <a:lstStyle>
            <a:defPPr>
              <a:defRPr lang="en-US"/>
            </a:defPPr>
            <a:lvl1pPr marL="0" algn="l"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 sz="1813" dirty="0"/>
              <a:t>Request a log-in http://www.procurated.com</a:t>
            </a:r>
          </a:p>
        </p:txBody>
      </p:sp>
    </p:spTree>
    <p:extLst>
      <p:ext uri="{BB962C8B-B14F-4D97-AF65-F5344CB8AC3E}">
        <p14:creationId xmlns:p14="http://schemas.microsoft.com/office/powerpoint/2010/main" val="1563312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able, sitting, wine, background&#10;&#10;Description automatically generated">
            <a:extLst>
              <a:ext uri="{FF2B5EF4-FFF2-40B4-BE49-F238E27FC236}">
                <a16:creationId xmlns:a16="http://schemas.microsoft.com/office/drawing/2014/main" id="{57094938-4530-4831-BD6F-EE9A5765451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764" b="4954"/>
          <a:stretch/>
        </p:blipFill>
        <p:spPr>
          <a:xfrm>
            <a:off x="0" y="-1066800"/>
            <a:ext cx="13843000" cy="8147267"/>
          </a:xfrm>
          <a:prstGeom prst="rect">
            <a:avLst/>
          </a:prstGeom>
        </p:spPr>
      </p:pic>
      <p:sp>
        <p:nvSpPr>
          <p:cNvPr id="4" name="Text Placeholder 2">
            <a:extLst>
              <a:ext uri="{FF2B5EF4-FFF2-40B4-BE49-F238E27FC236}">
                <a16:creationId xmlns:a16="http://schemas.microsoft.com/office/drawing/2014/main" id="{1DB9F136-5F80-4210-914D-087517C91B18}"/>
              </a:ext>
            </a:extLst>
          </p:cNvPr>
          <p:cNvSpPr>
            <a:spLocks noGrp="1"/>
          </p:cNvSpPr>
          <p:nvPr/>
        </p:nvSpPr>
        <p:spPr>
          <a:xfrm>
            <a:off x="965200" y="402174"/>
            <a:ext cx="8763000" cy="662361"/>
          </a:xfrm>
          <a:prstGeom prst="rect">
            <a:avLst/>
          </a:prstGeom>
        </p:spPr>
        <p:txBody>
          <a:bodyPr wrap="square" lIns="0" tIns="0" rIns="0" bIns="0">
            <a:spAutoFit/>
          </a:bodyPr>
          <a:lstStyle>
            <a:lvl1pPr marL="0">
              <a:defRPr>
                <a:latin typeface="+mn-lt"/>
                <a:ea typeface="+mn-ea"/>
                <a:cs typeface="+mn-cs"/>
              </a:defRPr>
            </a:lvl1pPr>
            <a:lvl2pPr marL="575752">
              <a:defRPr>
                <a:latin typeface="+mn-lt"/>
                <a:ea typeface="+mn-ea"/>
                <a:cs typeface="+mn-cs"/>
              </a:defRPr>
            </a:lvl2pPr>
            <a:lvl3pPr marL="1151504">
              <a:defRPr>
                <a:latin typeface="+mn-lt"/>
                <a:ea typeface="+mn-ea"/>
                <a:cs typeface="+mn-cs"/>
              </a:defRPr>
            </a:lvl3pPr>
            <a:lvl4pPr marL="1727256">
              <a:defRPr>
                <a:latin typeface="+mn-lt"/>
                <a:ea typeface="+mn-ea"/>
                <a:cs typeface="+mn-cs"/>
              </a:defRPr>
            </a:lvl4pPr>
            <a:lvl5pPr marL="2303008">
              <a:defRPr>
                <a:latin typeface="+mn-lt"/>
                <a:ea typeface="+mn-ea"/>
                <a:cs typeface="+mn-cs"/>
              </a:defRPr>
            </a:lvl5pPr>
            <a:lvl6pPr marL="2878760">
              <a:defRPr>
                <a:latin typeface="+mn-lt"/>
                <a:ea typeface="+mn-ea"/>
                <a:cs typeface="+mn-cs"/>
              </a:defRPr>
            </a:lvl6pPr>
            <a:lvl7pPr marL="3454512">
              <a:defRPr>
                <a:latin typeface="+mn-lt"/>
                <a:ea typeface="+mn-ea"/>
                <a:cs typeface="+mn-cs"/>
              </a:defRPr>
            </a:lvl7pPr>
            <a:lvl8pPr marL="4030264">
              <a:defRPr>
                <a:latin typeface="+mn-lt"/>
                <a:ea typeface="+mn-ea"/>
                <a:cs typeface="+mn-cs"/>
              </a:defRPr>
            </a:lvl8pPr>
            <a:lvl9pPr marL="4606016">
              <a:defRPr>
                <a:latin typeface="+mn-lt"/>
                <a:ea typeface="+mn-ea"/>
                <a:cs typeface="+mn-cs"/>
              </a:defRPr>
            </a:lvl9pPr>
          </a:lstStyle>
          <a:p>
            <a:pPr>
              <a:lnSpc>
                <a:spcPct val="150000"/>
              </a:lnSpc>
            </a:pPr>
            <a:r>
              <a:rPr lang="en-US" sz="3200" dirty="0">
                <a:solidFill>
                  <a:schemeClr val="bg1"/>
                </a:solidFill>
              </a:rPr>
              <a:t>Congratulations on your Statewide Contract award!</a:t>
            </a:r>
          </a:p>
        </p:txBody>
      </p:sp>
      <p:sp>
        <p:nvSpPr>
          <p:cNvPr id="6" name="Text Placeholder 2">
            <a:extLst>
              <a:ext uri="{FF2B5EF4-FFF2-40B4-BE49-F238E27FC236}">
                <a16:creationId xmlns:a16="http://schemas.microsoft.com/office/drawing/2014/main" id="{7669BA7B-70C5-461F-A659-D8BDDFA8B6FF}"/>
              </a:ext>
            </a:extLst>
          </p:cNvPr>
          <p:cNvSpPr>
            <a:spLocks noGrp="1"/>
          </p:cNvSpPr>
          <p:nvPr/>
        </p:nvSpPr>
        <p:spPr>
          <a:xfrm>
            <a:off x="2870200" y="3429000"/>
            <a:ext cx="6858000" cy="1604735"/>
          </a:xfrm>
          <a:prstGeom prst="rect">
            <a:avLst/>
          </a:prstGeom>
        </p:spPr>
        <p:txBody>
          <a:bodyPr wrap="square" lIns="0" tIns="0" rIns="0" bIns="0">
            <a:spAutoFit/>
          </a:bodyPr>
          <a:lstStyle>
            <a:lvl1pPr marL="0">
              <a:defRPr>
                <a:latin typeface="+mn-lt"/>
                <a:ea typeface="+mn-ea"/>
                <a:cs typeface="+mn-cs"/>
              </a:defRPr>
            </a:lvl1pPr>
            <a:lvl2pPr marL="575752">
              <a:defRPr>
                <a:latin typeface="+mn-lt"/>
                <a:ea typeface="+mn-ea"/>
                <a:cs typeface="+mn-cs"/>
              </a:defRPr>
            </a:lvl2pPr>
            <a:lvl3pPr marL="1151504">
              <a:defRPr>
                <a:latin typeface="+mn-lt"/>
                <a:ea typeface="+mn-ea"/>
                <a:cs typeface="+mn-cs"/>
              </a:defRPr>
            </a:lvl3pPr>
            <a:lvl4pPr marL="1727256">
              <a:defRPr>
                <a:latin typeface="+mn-lt"/>
                <a:ea typeface="+mn-ea"/>
                <a:cs typeface="+mn-cs"/>
              </a:defRPr>
            </a:lvl4pPr>
            <a:lvl5pPr marL="2303008">
              <a:defRPr>
                <a:latin typeface="+mn-lt"/>
                <a:ea typeface="+mn-ea"/>
                <a:cs typeface="+mn-cs"/>
              </a:defRPr>
            </a:lvl5pPr>
            <a:lvl6pPr marL="2878760">
              <a:defRPr>
                <a:latin typeface="+mn-lt"/>
                <a:ea typeface="+mn-ea"/>
                <a:cs typeface="+mn-cs"/>
              </a:defRPr>
            </a:lvl6pPr>
            <a:lvl7pPr marL="3454512">
              <a:defRPr>
                <a:latin typeface="+mn-lt"/>
                <a:ea typeface="+mn-ea"/>
                <a:cs typeface="+mn-cs"/>
              </a:defRPr>
            </a:lvl7pPr>
            <a:lvl8pPr marL="4030264">
              <a:defRPr>
                <a:latin typeface="+mn-lt"/>
                <a:ea typeface="+mn-ea"/>
                <a:cs typeface="+mn-cs"/>
              </a:defRPr>
            </a:lvl8pPr>
            <a:lvl9pPr marL="4606016">
              <a:defRPr>
                <a:latin typeface="+mn-lt"/>
                <a:ea typeface="+mn-ea"/>
                <a:cs typeface="+mn-cs"/>
              </a:defRPr>
            </a:lvl9pPr>
          </a:lstStyle>
          <a:p>
            <a:pPr>
              <a:lnSpc>
                <a:spcPct val="150000"/>
              </a:lnSpc>
            </a:pPr>
            <a:r>
              <a:rPr lang="en-US" sz="2400" dirty="0"/>
              <a:t>Today’s session will introduce information and resources to help you fulfill your contract responsibilities and maximize business opportunities.</a:t>
            </a:r>
          </a:p>
        </p:txBody>
      </p:sp>
    </p:spTree>
    <p:extLst>
      <p:ext uri="{BB962C8B-B14F-4D97-AF65-F5344CB8AC3E}">
        <p14:creationId xmlns:p14="http://schemas.microsoft.com/office/powerpoint/2010/main" val="3124411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1440D-1118-4056-BC34-C70A5AB09A64}"/>
              </a:ext>
            </a:extLst>
          </p:cNvPr>
          <p:cNvSpPr>
            <a:spLocks noGrp="1"/>
          </p:cNvSpPr>
          <p:nvPr>
            <p:ph type="title"/>
          </p:nvPr>
        </p:nvSpPr>
        <p:spPr>
          <a:xfrm>
            <a:off x="690880" y="310902"/>
            <a:ext cx="12435840" cy="615553"/>
          </a:xfrm>
        </p:spPr>
        <p:txBody>
          <a:bodyPr/>
          <a:lstStyle/>
          <a:p>
            <a:r>
              <a:rPr lang="en-US" sz="4000" dirty="0">
                <a:solidFill>
                  <a:srgbClr val="2E3192"/>
                </a:solidFill>
              </a:rPr>
              <a:t>Eligible Entities</a:t>
            </a:r>
          </a:p>
        </p:txBody>
      </p:sp>
      <p:sp>
        <p:nvSpPr>
          <p:cNvPr id="4" name="Text Placeholder 2">
            <a:extLst>
              <a:ext uri="{FF2B5EF4-FFF2-40B4-BE49-F238E27FC236}">
                <a16:creationId xmlns:a16="http://schemas.microsoft.com/office/drawing/2014/main" id="{1DB9F136-5F80-4210-914D-087517C91B18}"/>
              </a:ext>
            </a:extLst>
          </p:cNvPr>
          <p:cNvSpPr>
            <a:spLocks noGrp="1"/>
          </p:cNvSpPr>
          <p:nvPr/>
        </p:nvSpPr>
        <p:spPr>
          <a:xfrm>
            <a:off x="965200" y="1188123"/>
            <a:ext cx="11277600" cy="455381"/>
          </a:xfrm>
          <a:prstGeom prst="rect">
            <a:avLst/>
          </a:prstGeom>
        </p:spPr>
        <p:txBody>
          <a:bodyPr wrap="square" lIns="0" tIns="0" rIns="0" bIns="0">
            <a:spAutoFit/>
          </a:bodyPr>
          <a:lstStyle>
            <a:lvl1pPr marL="0">
              <a:defRPr>
                <a:latin typeface="+mn-lt"/>
                <a:ea typeface="+mn-ea"/>
                <a:cs typeface="+mn-cs"/>
              </a:defRPr>
            </a:lvl1pPr>
            <a:lvl2pPr marL="575752">
              <a:defRPr>
                <a:latin typeface="+mn-lt"/>
                <a:ea typeface="+mn-ea"/>
                <a:cs typeface="+mn-cs"/>
              </a:defRPr>
            </a:lvl2pPr>
            <a:lvl3pPr marL="1151504">
              <a:defRPr>
                <a:latin typeface="+mn-lt"/>
                <a:ea typeface="+mn-ea"/>
                <a:cs typeface="+mn-cs"/>
              </a:defRPr>
            </a:lvl3pPr>
            <a:lvl4pPr marL="1727256">
              <a:defRPr>
                <a:latin typeface="+mn-lt"/>
                <a:ea typeface="+mn-ea"/>
                <a:cs typeface="+mn-cs"/>
              </a:defRPr>
            </a:lvl4pPr>
            <a:lvl5pPr marL="2303008">
              <a:defRPr>
                <a:latin typeface="+mn-lt"/>
                <a:ea typeface="+mn-ea"/>
                <a:cs typeface="+mn-cs"/>
              </a:defRPr>
            </a:lvl5pPr>
            <a:lvl6pPr marL="2878760">
              <a:defRPr>
                <a:latin typeface="+mn-lt"/>
                <a:ea typeface="+mn-ea"/>
                <a:cs typeface="+mn-cs"/>
              </a:defRPr>
            </a:lvl6pPr>
            <a:lvl7pPr marL="3454512">
              <a:defRPr>
                <a:latin typeface="+mn-lt"/>
                <a:ea typeface="+mn-ea"/>
                <a:cs typeface="+mn-cs"/>
              </a:defRPr>
            </a:lvl7pPr>
            <a:lvl8pPr marL="4030264">
              <a:defRPr>
                <a:latin typeface="+mn-lt"/>
                <a:ea typeface="+mn-ea"/>
                <a:cs typeface="+mn-cs"/>
              </a:defRPr>
            </a:lvl8pPr>
            <a:lvl9pPr marL="4606016">
              <a:defRPr>
                <a:latin typeface="+mn-lt"/>
                <a:ea typeface="+mn-ea"/>
                <a:cs typeface="+mn-cs"/>
              </a:defRPr>
            </a:lvl9pPr>
          </a:lstStyle>
          <a:p>
            <a:pPr>
              <a:lnSpc>
                <a:spcPct val="150000"/>
              </a:lnSpc>
            </a:pPr>
            <a:r>
              <a:rPr lang="en-US" sz="2200" dirty="0"/>
              <a:t>Organizations eligible to use Statewide Contracts:</a:t>
            </a:r>
          </a:p>
        </p:txBody>
      </p:sp>
      <p:graphicFrame>
        <p:nvGraphicFramePr>
          <p:cNvPr id="6" name="Table 4">
            <a:extLst>
              <a:ext uri="{FF2B5EF4-FFF2-40B4-BE49-F238E27FC236}">
                <a16:creationId xmlns:a16="http://schemas.microsoft.com/office/drawing/2014/main" id="{2C5F436F-4A91-473A-A8DE-22E84DF318F7}"/>
              </a:ext>
            </a:extLst>
          </p:cNvPr>
          <p:cNvGraphicFramePr>
            <a:graphicFrameLocks noGrp="1"/>
          </p:cNvGraphicFramePr>
          <p:nvPr>
            <p:extLst>
              <p:ext uri="{D42A27DB-BD31-4B8C-83A1-F6EECF244321}">
                <p14:modId xmlns:p14="http://schemas.microsoft.com/office/powerpoint/2010/main" val="1435945822"/>
              </p:ext>
            </p:extLst>
          </p:nvPr>
        </p:nvGraphicFramePr>
        <p:xfrm>
          <a:off x="1428303" y="2150026"/>
          <a:ext cx="10960994" cy="3200400"/>
        </p:xfrm>
        <a:graphic>
          <a:graphicData uri="http://schemas.openxmlformats.org/drawingml/2006/table">
            <a:tbl>
              <a:tblPr firstRow="1" bandRow="1">
                <a:tableStyleId>{69012ECD-51FC-41F1-AA8D-1B2483CD663E}</a:tableStyleId>
              </a:tblPr>
              <a:tblGrid>
                <a:gridCol w="5181600">
                  <a:extLst>
                    <a:ext uri="{9D8B030D-6E8A-4147-A177-3AD203B41FA5}">
                      <a16:colId xmlns:a16="http://schemas.microsoft.com/office/drawing/2014/main" val="1131590979"/>
                    </a:ext>
                  </a:extLst>
                </a:gridCol>
                <a:gridCol w="533400">
                  <a:extLst>
                    <a:ext uri="{9D8B030D-6E8A-4147-A177-3AD203B41FA5}">
                      <a16:colId xmlns:a16="http://schemas.microsoft.com/office/drawing/2014/main" val="2187549932"/>
                    </a:ext>
                  </a:extLst>
                </a:gridCol>
                <a:gridCol w="5245994">
                  <a:extLst>
                    <a:ext uri="{9D8B030D-6E8A-4147-A177-3AD203B41FA5}">
                      <a16:colId xmlns:a16="http://schemas.microsoft.com/office/drawing/2014/main" val="266048530"/>
                    </a:ext>
                  </a:extLst>
                </a:gridCol>
              </a:tblGrid>
              <a:tr h="640080">
                <a:tc>
                  <a:txBody>
                    <a:bodyPr/>
                    <a:lstStyle/>
                    <a:p>
                      <a:r>
                        <a:rPr lang="en-US" dirty="0">
                          <a:solidFill>
                            <a:schemeClr val="tx1"/>
                          </a:solidFill>
                        </a:rPr>
                        <a:t>Cities, towns, districts, counties, and other political subdivisions</a:t>
                      </a:r>
                    </a:p>
                  </a:txBody>
                  <a:tcPr anchor="ctr">
                    <a:solidFill>
                      <a:schemeClr val="bg1"/>
                    </a:solidFill>
                  </a:tcPr>
                </a:tc>
                <a:tc>
                  <a:txBody>
                    <a:bodyPr/>
                    <a:lstStyle/>
                    <a:p>
                      <a:endParaRPr lang="en-US" dirty="0">
                        <a:solidFill>
                          <a:schemeClr val="tx1"/>
                        </a:solidFill>
                      </a:endParaRPr>
                    </a:p>
                  </a:txBody>
                  <a:tcPr anchor="ctr">
                    <a:solidFill>
                      <a:schemeClr val="bg1"/>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b="1" dirty="0">
                          <a:solidFill>
                            <a:schemeClr val="tx1"/>
                          </a:solidFill>
                        </a:rPr>
                        <a:t>Public institutions of higher education</a:t>
                      </a:r>
                    </a:p>
                  </a:txBody>
                  <a:tcPr anchor="ctr">
                    <a:noFill/>
                  </a:tcPr>
                </a:tc>
                <a:extLst>
                  <a:ext uri="{0D108BD9-81ED-4DB2-BD59-A6C34878D82A}">
                    <a16:rowId xmlns:a16="http://schemas.microsoft.com/office/drawing/2014/main" val="4228169697"/>
                  </a:ext>
                </a:extLst>
              </a:tr>
              <a:tr h="640080">
                <a:tc>
                  <a:txBody>
                    <a:bodyPr/>
                    <a:lstStyle/>
                    <a:p>
                      <a:r>
                        <a:rPr lang="en-US" b="1" dirty="0"/>
                        <a:t>Executive, Legislative, and Judicial Branches, including all departments and elected offices therein</a:t>
                      </a:r>
                    </a:p>
                  </a:txBody>
                  <a:tcPr anchor="ctr"/>
                </a:tc>
                <a:tc>
                  <a:txBody>
                    <a:bodyPr/>
                    <a:lstStyle/>
                    <a:p>
                      <a:endParaRPr lang="en-US" b="1" dirty="0"/>
                    </a:p>
                  </a:txBody>
                  <a:tcPr anchor="ctr"/>
                </a:tc>
                <a:tc>
                  <a:txBody>
                    <a:bodyPr/>
                    <a:lstStyle/>
                    <a:p>
                      <a:pPr algn="l"/>
                      <a:r>
                        <a:rPr lang="en-US" b="1" dirty="0"/>
                        <a:t>Public purchasing cooperatives</a:t>
                      </a:r>
                    </a:p>
                  </a:txBody>
                  <a:tcPr anchor="ctr"/>
                </a:tc>
                <a:extLst>
                  <a:ext uri="{0D108BD9-81ED-4DB2-BD59-A6C34878D82A}">
                    <a16:rowId xmlns:a16="http://schemas.microsoft.com/office/drawing/2014/main" val="1075703106"/>
                  </a:ext>
                </a:extLst>
              </a:tr>
              <a:tr h="640080">
                <a:tc>
                  <a:txBody>
                    <a:bodyPr/>
                    <a:lstStyle/>
                    <a:p>
                      <a:r>
                        <a:rPr lang="en-US" b="1" dirty="0"/>
                        <a:t>Independent public authorities, commissions, and quasi-public agencies</a:t>
                      </a:r>
                    </a:p>
                  </a:txBody>
                  <a:tcPr anchor="ctr"/>
                </a:tc>
                <a:tc>
                  <a:txBody>
                    <a:bodyPr/>
                    <a:lstStyle/>
                    <a:p>
                      <a:endParaRPr lang="en-US" b="1" dirty="0"/>
                    </a:p>
                  </a:txBody>
                  <a:tcPr anchor="ctr"/>
                </a:tc>
                <a:tc>
                  <a:txBody>
                    <a:bodyPr/>
                    <a:lstStyle/>
                    <a:p>
                      <a:pPr algn="l"/>
                      <a:r>
                        <a:rPr lang="en-US" b="1" dirty="0"/>
                        <a:t>Non-profit, UFR-certified organizations that are doing business with the Commonwealth</a:t>
                      </a:r>
                    </a:p>
                  </a:txBody>
                  <a:tcPr anchor="ctr"/>
                </a:tc>
                <a:extLst>
                  <a:ext uri="{0D108BD9-81ED-4DB2-BD59-A6C34878D82A}">
                    <a16:rowId xmlns:a16="http://schemas.microsoft.com/office/drawing/2014/main" val="2942685045"/>
                  </a:ext>
                </a:extLst>
              </a:tr>
              <a:tr h="640080">
                <a:tc>
                  <a:txBody>
                    <a:bodyPr/>
                    <a:lstStyle/>
                    <a:p>
                      <a:r>
                        <a:rPr lang="en-US" b="1" dirty="0"/>
                        <a:t>Local public libraries, public school districts, and charter schools</a:t>
                      </a:r>
                    </a:p>
                  </a:txBody>
                  <a:tcPr anchor="ctr">
                    <a:noFill/>
                  </a:tcPr>
                </a:tc>
                <a:tc>
                  <a:txBody>
                    <a:bodyPr/>
                    <a:lstStyle/>
                    <a:p>
                      <a:endParaRPr lang="en-US" b="1" dirty="0"/>
                    </a:p>
                  </a:txBody>
                  <a:tcPr anchor="ctr">
                    <a:noFill/>
                  </a:tcPr>
                </a:tc>
                <a:tc>
                  <a:txBody>
                    <a:bodyPr/>
                    <a:lstStyle/>
                    <a:p>
                      <a:pPr algn="l"/>
                      <a:r>
                        <a:rPr lang="en-US" b="1" dirty="0"/>
                        <a:t>Other states and territories with no prior approval by the State Purchasing Agent</a:t>
                      </a:r>
                    </a:p>
                  </a:txBody>
                  <a:tcPr anchor="ctr">
                    <a:noFill/>
                  </a:tcPr>
                </a:tc>
                <a:extLst>
                  <a:ext uri="{0D108BD9-81ED-4DB2-BD59-A6C34878D82A}">
                    <a16:rowId xmlns:a16="http://schemas.microsoft.com/office/drawing/2014/main" val="1664200725"/>
                  </a:ext>
                </a:extLst>
              </a:tr>
              <a:tr h="640080">
                <a:tc>
                  <a:txBody>
                    <a:bodyPr/>
                    <a:lstStyle/>
                    <a:p>
                      <a:r>
                        <a:rPr lang="en-US" b="1" dirty="0"/>
                        <a:t>Public hospitals owned by the Commonwealth of Massachusetts</a:t>
                      </a:r>
                    </a:p>
                  </a:txBody>
                  <a:tcPr anchor="ctr">
                    <a:noFill/>
                  </a:tcPr>
                </a:tc>
                <a:tc>
                  <a:txBody>
                    <a:bodyPr/>
                    <a:lstStyle/>
                    <a:p>
                      <a:endParaRPr lang="en-US" b="1" dirty="0"/>
                    </a:p>
                  </a:txBody>
                  <a:tcPr anchor="ctr">
                    <a:noFill/>
                  </a:tcPr>
                </a:tc>
                <a:tc>
                  <a:txBody>
                    <a:bodyPr/>
                    <a:lstStyle/>
                    <a:p>
                      <a:pPr algn="l"/>
                      <a:r>
                        <a:rPr lang="en-US" b="1" dirty="0"/>
                        <a:t>Other entities when designated in writing by the State Purchasing Agent</a:t>
                      </a:r>
                    </a:p>
                  </a:txBody>
                  <a:tcPr anchor="ctr">
                    <a:noFill/>
                  </a:tcPr>
                </a:tc>
                <a:extLst>
                  <a:ext uri="{0D108BD9-81ED-4DB2-BD59-A6C34878D82A}">
                    <a16:rowId xmlns:a16="http://schemas.microsoft.com/office/drawing/2014/main" val="1876438632"/>
                  </a:ext>
                </a:extLst>
              </a:tr>
            </a:tbl>
          </a:graphicData>
        </a:graphic>
      </p:graphicFrame>
      <p:sp>
        <p:nvSpPr>
          <p:cNvPr id="8" name="Text Placeholder 2">
            <a:extLst>
              <a:ext uri="{FF2B5EF4-FFF2-40B4-BE49-F238E27FC236}">
                <a16:creationId xmlns:a16="http://schemas.microsoft.com/office/drawing/2014/main" id="{B2D074EE-0802-4E92-9E3F-8F2D3685391A}"/>
              </a:ext>
            </a:extLst>
          </p:cNvPr>
          <p:cNvSpPr>
            <a:spLocks noGrp="1"/>
          </p:cNvSpPr>
          <p:nvPr/>
        </p:nvSpPr>
        <p:spPr>
          <a:xfrm>
            <a:off x="965200" y="5715000"/>
            <a:ext cx="11277600" cy="455381"/>
          </a:xfrm>
          <a:prstGeom prst="rect">
            <a:avLst/>
          </a:prstGeom>
        </p:spPr>
        <p:txBody>
          <a:bodyPr wrap="square" lIns="0" tIns="0" rIns="0" bIns="0">
            <a:spAutoFit/>
          </a:bodyPr>
          <a:lstStyle>
            <a:lvl1pPr marL="0">
              <a:defRPr>
                <a:latin typeface="+mn-lt"/>
                <a:ea typeface="+mn-ea"/>
                <a:cs typeface="+mn-cs"/>
              </a:defRPr>
            </a:lvl1pPr>
            <a:lvl2pPr marL="575752">
              <a:defRPr>
                <a:latin typeface="+mn-lt"/>
                <a:ea typeface="+mn-ea"/>
                <a:cs typeface="+mn-cs"/>
              </a:defRPr>
            </a:lvl2pPr>
            <a:lvl3pPr marL="1151504">
              <a:defRPr>
                <a:latin typeface="+mn-lt"/>
                <a:ea typeface="+mn-ea"/>
                <a:cs typeface="+mn-cs"/>
              </a:defRPr>
            </a:lvl3pPr>
            <a:lvl4pPr marL="1727256">
              <a:defRPr>
                <a:latin typeface="+mn-lt"/>
                <a:ea typeface="+mn-ea"/>
                <a:cs typeface="+mn-cs"/>
              </a:defRPr>
            </a:lvl4pPr>
            <a:lvl5pPr marL="2303008">
              <a:defRPr>
                <a:latin typeface="+mn-lt"/>
                <a:ea typeface="+mn-ea"/>
                <a:cs typeface="+mn-cs"/>
              </a:defRPr>
            </a:lvl5pPr>
            <a:lvl6pPr marL="2878760">
              <a:defRPr>
                <a:latin typeface="+mn-lt"/>
                <a:ea typeface="+mn-ea"/>
                <a:cs typeface="+mn-cs"/>
              </a:defRPr>
            </a:lvl6pPr>
            <a:lvl7pPr marL="3454512">
              <a:defRPr>
                <a:latin typeface="+mn-lt"/>
                <a:ea typeface="+mn-ea"/>
                <a:cs typeface="+mn-cs"/>
              </a:defRPr>
            </a:lvl7pPr>
            <a:lvl8pPr marL="4030264">
              <a:defRPr>
                <a:latin typeface="+mn-lt"/>
                <a:ea typeface="+mn-ea"/>
                <a:cs typeface="+mn-cs"/>
              </a:defRPr>
            </a:lvl8pPr>
            <a:lvl9pPr marL="4606016">
              <a:defRPr>
                <a:latin typeface="+mn-lt"/>
                <a:ea typeface="+mn-ea"/>
                <a:cs typeface="+mn-cs"/>
              </a:defRPr>
            </a:lvl9pPr>
          </a:lstStyle>
          <a:p>
            <a:pPr>
              <a:lnSpc>
                <a:spcPct val="150000"/>
              </a:lnSpc>
            </a:pPr>
            <a:r>
              <a:rPr lang="en-US" sz="2200" dirty="0"/>
              <a:t>Find this list on our </a:t>
            </a:r>
            <a:r>
              <a:rPr lang="en-US" sz="2200" dirty="0">
                <a:solidFill>
                  <a:schemeClr val="bg1">
                    <a:lumMod val="50000"/>
                  </a:schemeClr>
                </a:solidFill>
                <a:hlinkClick r:id="rId3"/>
              </a:rPr>
              <a:t>website</a:t>
            </a:r>
            <a:r>
              <a:rPr lang="en-US" sz="2200" dirty="0">
                <a:solidFill>
                  <a:schemeClr val="bg1">
                    <a:lumMod val="50000"/>
                  </a:schemeClr>
                </a:solidFill>
              </a:rPr>
              <a:t>. </a:t>
            </a:r>
            <a:endParaRPr lang="en-US" sz="2200" dirty="0"/>
          </a:p>
        </p:txBody>
      </p:sp>
    </p:spTree>
    <p:extLst>
      <p:ext uri="{BB962C8B-B14F-4D97-AF65-F5344CB8AC3E}">
        <p14:creationId xmlns:p14="http://schemas.microsoft.com/office/powerpoint/2010/main" val="2121071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1440D-1118-4056-BC34-C70A5AB09A64}"/>
              </a:ext>
            </a:extLst>
          </p:cNvPr>
          <p:cNvSpPr>
            <a:spLocks noGrp="1"/>
          </p:cNvSpPr>
          <p:nvPr>
            <p:ph type="title"/>
          </p:nvPr>
        </p:nvSpPr>
        <p:spPr>
          <a:xfrm>
            <a:off x="690880" y="310902"/>
            <a:ext cx="12435840" cy="615553"/>
          </a:xfrm>
        </p:spPr>
        <p:txBody>
          <a:bodyPr/>
          <a:lstStyle/>
          <a:p>
            <a:r>
              <a:rPr lang="en-US" sz="4000" dirty="0">
                <a:solidFill>
                  <a:srgbClr val="2E3192"/>
                </a:solidFill>
              </a:rPr>
              <a:t>Use of COMMBUYS</a:t>
            </a:r>
          </a:p>
        </p:txBody>
      </p:sp>
      <p:sp>
        <p:nvSpPr>
          <p:cNvPr id="4" name="Text Placeholder 2">
            <a:extLst>
              <a:ext uri="{FF2B5EF4-FFF2-40B4-BE49-F238E27FC236}">
                <a16:creationId xmlns:a16="http://schemas.microsoft.com/office/drawing/2014/main" id="{1DB9F136-5F80-4210-914D-087517C91B18}"/>
              </a:ext>
            </a:extLst>
          </p:cNvPr>
          <p:cNvSpPr>
            <a:spLocks noGrp="1"/>
          </p:cNvSpPr>
          <p:nvPr/>
        </p:nvSpPr>
        <p:spPr>
          <a:xfrm>
            <a:off x="1231900" y="1752600"/>
            <a:ext cx="11353800" cy="3354765"/>
          </a:xfrm>
          <a:prstGeom prst="rect">
            <a:avLst/>
          </a:prstGeom>
        </p:spPr>
        <p:txBody>
          <a:bodyPr wrap="square" lIns="0" tIns="0" rIns="0" bIns="0">
            <a:spAutoFit/>
          </a:bodyPr>
          <a:lstStyle>
            <a:lvl1pPr marL="0">
              <a:defRPr>
                <a:latin typeface="+mn-lt"/>
                <a:ea typeface="+mn-ea"/>
                <a:cs typeface="+mn-cs"/>
              </a:defRPr>
            </a:lvl1pPr>
            <a:lvl2pPr marL="575752">
              <a:defRPr>
                <a:latin typeface="+mn-lt"/>
                <a:ea typeface="+mn-ea"/>
                <a:cs typeface="+mn-cs"/>
              </a:defRPr>
            </a:lvl2pPr>
            <a:lvl3pPr marL="1151504">
              <a:defRPr>
                <a:latin typeface="+mn-lt"/>
                <a:ea typeface="+mn-ea"/>
                <a:cs typeface="+mn-cs"/>
              </a:defRPr>
            </a:lvl3pPr>
            <a:lvl4pPr marL="1727256">
              <a:defRPr>
                <a:latin typeface="+mn-lt"/>
                <a:ea typeface="+mn-ea"/>
                <a:cs typeface="+mn-cs"/>
              </a:defRPr>
            </a:lvl4pPr>
            <a:lvl5pPr marL="2303008">
              <a:defRPr>
                <a:latin typeface="+mn-lt"/>
                <a:ea typeface="+mn-ea"/>
                <a:cs typeface="+mn-cs"/>
              </a:defRPr>
            </a:lvl5pPr>
            <a:lvl6pPr marL="2878760">
              <a:defRPr>
                <a:latin typeface="+mn-lt"/>
                <a:ea typeface="+mn-ea"/>
                <a:cs typeface="+mn-cs"/>
              </a:defRPr>
            </a:lvl6pPr>
            <a:lvl7pPr marL="3454512">
              <a:defRPr>
                <a:latin typeface="+mn-lt"/>
                <a:ea typeface="+mn-ea"/>
                <a:cs typeface="+mn-cs"/>
              </a:defRPr>
            </a:lvl7pPr>
            <a:lvl8pPr marL="4030264">
              <a:defRPr>
                <a:latin typeface="+mn-lt"/>
                <a:ea typeface="+mn-ea"/>
                <a:cs typeface="+mn-cs"/>
              </a:defRPr>
            </a:lvl8pPr>
            <a:lvl9pPr marL="4606016">
              <a:defRPr>
                <a:latin typeface="+mn-lt"/>
                <a:ea typeface="+mn-ea"/>
                <a:cs typeface="+mn-cs"/>
              </a:defRPr>
            </a:lvl9pPr>
          </a:lstStyle>
          <a:p>
            <a:pPr marL="457200" indent="-457200">
              <a:spcAft>
                <a:spcPts val="1200"/>
              </a:spcAft>
              <a:buFont typeface="Arial" panose="020B0604020202020204" pitchFamily="34" charset="0"/>
              <a:buChar char="•"/>
            </a:pPr>
            <a:r>
              <a:rPr lang="en-US" sz="2200" dirty="0"/>
              <a:t>SWC vendors are responsible for maintaining their COMMBUYS business profile. Use our </a:t>
            </a:r>
            <a:r>
              <a:rPr lang="en-US" sz="2200" dirty="0">
                <a:solidFill>
                  <a:schemeClr val="bg1">
                    <a:lumMod val="50000"/>
                  </a:schemeClr>
                </a:solidFill>
                <a:hlinkClick r:id="rId3"/>
              </a:rPr>
              <a:t>Job Aids</a:t>
            </a:r>
            <a:r>
              <a:rPr lang="en-US" sz="2200" dirty="0">
                <a:solidFill>
                  <a:schemeClr val="bg1">
                    <a:lumMod val="50000"/>
                  </a:schemeClr>
                </a:solidFill>
              </a:rPr>
              <a:t> </a:t>
            </a:r>
            <a:r>
              <a:rPr lang="en-US" sz="2200" dirty="0"/>
              <a:t>for updates.</a:t>
            </a:r>
          </a:p>
          <a:p>
            <a:pPr marL="457200" indent="-457200">
              <a:spcAft>
                <a:spcPts val="1200"/>
              </a:spcAft>
              <a:buFont typeface="Arial" panose="020B0604020202020204" pitchFamily="34" charset="0"/>
              <a:buChar char="•"/>
            </a:pPr>
            <a:r>
              <a:rPr lang="en-US" sz="2200" dirty="0"/>
              <a:t>Responding to buyer’s requests for quotes is a first step toward getting business and is a basic requirement of your agreed upon contract terms. Even if you do not intend to bid, vendors must respond to the request with a “no bid” by checking the “Is No Bid” checkbox on the General tab of your quote.</a:t>
            </a:r>
          </a:p>
          <a:p>
            <a:pPr marL="457200" indent="-457200">
              <a:spcAft>
                <a:spcPts val="1200"/>
              </a:spcAft>
              <a:buFont typeface="Arial" panose="020B0604020202020204" pitchFamily="34" charset="0"/>
              <a:buChar char="•"/>
            </a:pPr>
            <a:r>
              <a:rPr lang="en-US" sz="2200" dirty="0"/>
              <a:t>Vendors must log into COMMBUYS to access Purchase Orders and should acknowledge inbound orders: navigate to the bid using the Advanced Search and select “Yes” on the Acknowledge Receipt and View Solicitation window.</a:t>
            </a:r>
          </a:p>
        </p:txBody>
      </p:sp>
      <p:pic>
        <p:nvPicPr>
          <p:cNvPr id="6" name="Picture 5" descr="Logo, company name&#10;&#10;Description automatically generated">
            <a:extLst>
              <a:ext uri="{FF2B5EF4-FFF2-40B4-BE49-F238E27FC236}">
                <a16:creationId xmlns:a16="http://schemas.microsoft.com/office/drawing/2014/main" id="{3548CAD5-19BC-45D9-BA4D-EA6D8897DBEA}"/>
              </a:ext>
            </a:extLst>
          </p:cNvPr>
          <p:cNvPicPr>
            <a:picLocks noChangeAspect="1"/>
          </p:cNvPicPr>
          <p:nvPr/>
        </p:nvPicPr>
        <p:blipFill rotWithShape="1">
          <a:blip r:embed="rId4">
            <a:extLst>
              <a:ext uri="{28A0092B-C50C-407E-A947-70E740481C1C}">
                <a14:useLocalDpi xmlns:a14="http://schemas.microsoft.com/office/drawing/2010/main" val="0"/>
              </a:ext>
            </a:extLst>
          </a:blip>
          <a:srcRect l="18390" t="37361" r="14918" b="37948"/>
          <a:stretch/>
        </p:blipFill>
        <p:spPr>
          <a:xfrm>
            <a:off x="7366000" y="5521234"/>
            <a:ext cx="4944974" cy="1524000"/>
          </a:xfrm>
          <a:prstGeom prst="rect">
            <a:avLst/>
          </a:prstGeom>
        </p:spPr>
      </p:pic>
    </p:spTree>
    <p:extLst>
      <p:ext uri="{BB962C8B-B14F-4D97-AF65-F5344CB8AC3E}">
        <p14:creationId xmlns:p14="http://schemas.microsoft.com/office/powerpoint/2010/main" val="1643206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1440D-1118-4056-BC34-C70A5AB09A64}"/>
              </a:ext>
            </a:extLst>
          </p:cNvPr>
          <p:cNvSpPr>
            <a:spLocks noGrp="1"/>
          </p:cNvSpPr>
          <p:nvPr>
            <p:ph type="title"/>
          </p:nvPr>
        </p:nvSpPr>
        <p:spPr>
          <a:xfrm>
            <a:off x="690880" y="310902"/>
            <a:ext cx="12435840" cy="615553"/>
          </a:xfrm>
        </p:spPr>
        <p:txBody>
          <a:bodyPr/>
          <a:lstStyle/>
          <a:p>
            <a:r>
              <a:rPr lang="en-US" sz="4000" dirty="0">
                <a:solidFill>
                  <a:srgbClr val="2E3192"/>
                </a:solidFill>
              </a:rPr>
              <a:t>Use of COMMBUYS</a:t>
            </a:r>
          </a:p>
        </p:txBody>
      </p:sp>
      <p:sp>
        <p:nvSpPr>
          <p:cNvPr id="4" name="Text Placeholder 2">
            <a:extLst>
              <a:ext uri="{FF2B5EF4-FFF2-40B4-BE49-F238E27FC236}">
                <a16:creationId xmlns:a16="http://schemas.microsoft.com/office/drawing/2014/main" id="{1DB9F136-5F80-4210-914D-087517C91B18}"/>
              </a:ext>
            </a:extLst>
          </p:cNvPr>
          <p:cNvSpPr>
            <a:spLocks noGrp="1"/>
          </p:cNvSpPr>
          <p:nvPr/>
        </p:nvSpPr>
        <p:spPr>
          <a:xfrm>
            <a:off x="1498600" y="1676400"/>
            <a:ext cx="10101491" cy="1354217"/>
          </a:xfrm>
          <a:prstGeom prst="rect">
            <a:avLst/>
          </a:prstGeom>
        </p:spPr>
        <p:txBody>
          <a:bodyPr wrap="square" lIns="0" tIns="0" rIns="0" bIns="0">
            <a:spAutoFit/>
          </a:bodyPr>
          <a:lstStyle>
            <a:lvl1pPr marL="0">
              <a:defRPr>
                <a:latin typeface="+mn-lt"/>
                <a:ea typeface="+mn-ea"/>
                <a:cs typeface="+mn-cs"/>
              </a:defRPr>
            </a:lvl1pPr>
            <a:lvl2pPr marL="575752">
              <a:defRPr>
                <a:latin typeface="+mn-lt"/>
                <a:ea typeface="+mn-ea"/>
                <a:cs typeface="+mn-cs"/>
              </a:defRPr>
            </a:lvl2pPr>
            <a:lvl3pPr marL="1151504">
              <a:defRPr>
                <a:latin typeface="+mn-lt"/>
                <a:ea typeface="+mn-ea"/>
                <a:cs typeface="+mn-cs"/>
              </a:defRPr>
            </a:lvl3pPr>
            <a:lvl4pPr marL="1727256">
              <a:defRPr>
                <a:latin typeface="+mn-lt"/>
                <a:ea typeface="+mn-ea"/>
                <a:cs typeface="+mn-cs"/>
              </a:defRPr>
            </a:lvl4pPr>
            <a:lvl5pPr marL="2303008">
              <a:defRPr>
                <a:latin typeface="+mn-lt"/>
                <a:ea typeface="+mn-ea"/>
                <a:cs typeface="+mn-cs"/>
              </a:defRPr>
            </a:lvl5pPr>
            <a:lvl6pPr marL="2878760">
              <a:defRPr>
                <a:latin typeface="+mn-lt"/>
                <a:ea typeface="+mn-ea"/>
                <a:cs typeface="+mn-cs"/>
              </a:defRPr>
            </a:lvl6pPr>
            <a:lvl7pPr marL="3454512">
              <a:defRPr>
                <a:latin typeface="+mn-lt"/>
                <a:ea typeface="+mn-ea"/>
                <a:cs typeface="+mn-cs"/>
              </a:defRPr>
            </a:lvl7pPr>
            <a:lvl8pPr marL="4030264">
              <a:defRPr>
                <a:latin typeface="+mn-lt"/>
                <a:ea typeface="+mn-ea"/>
                <a:cs typeface="+mn-cs"/>
              </a:defRPr>
            </a:lvl8pPr>
            <a:lvl9pPr marL="4606016">
              <a:defRPr>
                <a:latin typeface="+mn-lt"/>
                <a:ea typeface="+mn-ea"/>
                <a:cs typeface="+mn-cs"/>
              </a:defRPr>
            </a:lvl9pPr>
          </a:lstStyle>
          <a:p>
            <a:pPr marL="457200" indent="-457200">
              <a:buFont typeface="Arial" panose="020B0604020202020204" pitchFamily="34" charset="0"/>
              <a:buChar char="•"/>
            </a:pPr>
            <a:r>
              <a:rPr lang="en-US" sz="2200" dirty="0"/>
              <a:t>Find your MBPO contract record in COMMBUYS: </a:t>
            </a:r>
          </a:p>
          <a:p>
            <a:pPr marL="1665854" lvl="2" indent="-514350">
              <a:buFont typeface="+mj-lt"/>
              <a:buAutoNum type="arabicPeriod"/>
            </a:pPr>
            <a:r>
              <a:rPr lang="en-US" sz="2200" dirty="0"/>
              <a:t>Select </a:t>
            </a:r>
            <a:r>
              <a:rPr lang="en-US" sz="2200" i="1" dirty="0"/>
              <a:t>Advanced</a:t>
            </a:r>
            <a:r>
              <a:rPr lang="en-US" sz="2200" dirty="0"/>
              <a:t> next to the top Search bar; </a:t>
            </a:r>
          </a:p>
          <a:p>
            <a:pPr marL="1665854" lvl="2" indent="-514350">
              <a:buFont typeface="+mj-lt"/>
              <a:buAutoNum type="arabicPeriod"/>
            </a:pPr>
            <a:r>
              <a:rPr lang="en-US" sz="2200" dirty="0"/>
              <a:t>From the dropdown, select </a:t>
            </a:r>
            <a:r>
              <a:rPr lang="en-US" sz="2200" i="1" dirty="0"/>
              <a:t>Blankets</a:t>
            </a:r>
            <a:r>
              <a:rPr lang="en-US" sz="2200" dirty="0"/>
              <a:t>;</a:t>
            </a:r>
          </a:p>
          <a:p>
            <a:pPr marL="1665854" lvl="2" indent="-514350">
              <a:spcAft>
                <a:spcPts val="1200"/>
              </a:spcAft>
              <a:buFont typeface="+mj-lt"/>
              <a:buAutoNum type="arabicPeriod"/>
            </a:pPr>
            <a:r>
              <a:rPr lang="en-US" sz="2200" dirty="0"/>
              <a:t>Enter </a:t>
            </a:r>
            <a:r>
              <a:rPr lang="en-US" sz="2200" i="1" dirty="0"/>
              <a:t>FAC114</a:t>
            </a:r>
            <a:r>
              <a:rPr lang="en-US" sz="2200" dirty="0"/>
              <a:t> in the Description field and click the Search button.</a:t>
            </a:r>
          </a:p>
        </p:txBody>
      </p:sp>
      <p:pic>
        <p:nvPicPr>
          <p:cNvPr id="6" name="Picture 5" descr="A person using a computer sitting on top of a table&#10;&#10;Description automatically generated">
            <a:extLst>
              <a:ext uri="{FF2B5EF4-FFF2-40B4-BE49-F238E27FC236}">
                <a16:creationId xmlns:a16="http://schemas.microsoft.com/office/drawing/2014/main" id="{11B678F8-D18E-4DC1-8CD1-EE7D8D2FD1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8400" y="3581400"/>
            <a:ext cx="4896102" cy="3181514"/>
          </a:xfrm>
          <a:prstGeom prst="rect">
            <a:avLst/>
          </a:prstGeom>
        </p:spPr>
      </p:pic>
      <p:sp>
        <p:nvSpPr>
          <p:cNvPr id="9" name="Text Placeholder 2">
            <a:extLst>
              <a:ext uri="{FF2B5EF4-FFF2-40B4-BE49-F238E27FC236}">
                <a16:creationId xmlns:a16="http://schemas.microsoft.com/office/drawing/2014/main" id="{318F84E4-58F6-4305-8940-8FBAE60C7526}"/>
              </a:ext>
            </a:extLst>
          </p:cNvPr>
          <p:cNvSpPr>
            <a:spLocks noGrp="1"/>
          </p:cNvSpPr>
          <p:nvPr/>
        </p:nvSpPr>
        <p:spPr>
          <a:xfrm>
            <a:off x="1498600" y="4343400"/>
            <a:ext cx="5257801" cy="1292662"/>
          </a:xfrm>
          <a:prstGeom prst="rect">
            <a:avLst/>
          </a:prstGeom>
        </p:spPr>
        <p:txBody>
          <a:bodyPr wrap="square" lIns="0" tIns="0" rIns="0" bIns="0">
            <a:spAutoFit/>
          </a:bodyPr>
          <a:lstStyle>
            <a:lvl1pPr marL="0">
              <a:defRPr>
                <a:latin typeface="+mn-lt"/>
                <a:ea typeface="+mn-ea"/>
                <a:cs typeface="+mn-cs"/>
              </a:defRPr>
            </a:lvl1pPr>
            <a:lvl2pPr marL="575752">
              <a:defRPr>
                <a:latin typeface="+mn-lt"/>
                <a:ea typeface="+mn-ea"/>
                <a:cs typeface="+mn-cs"/>
              </a:defRPr>
            </a:lvl2pPr>
            <a:lvl3pPr marL="1151504">
              <a:defRPr>
                <a:latin typeface="+mn-lt"/>
                <a:ea typeface="+mn-ea"/>
                <a:cs typeface="+mn-cs"/>
              </a:defRPr>
            </a:lvl3pPr>
            <a:lvl4pPr marL="1727256">
              <a:defRPr>
                <a:latin typeface="+mn-lt"/>
                <a:ea typeface="+mn-ea"/>
                <a:cs typeface="+mn-cs"/>
              </a:defRPr>
            </a:lvl4pPr>
            <a:lvl5pPr marL="2303008">
              <a:defRPr>
                <a:latin typeface="+mn-lt"/>
                <a:ea typeface="+mn-ea"/>
                <a:cs typeface="+mn-cs"/>
              </a:defRPr>
            </a:lvl5pPr>
            <a:lvl6pPr marL="2878760">
              <a:defRPr>
                <a:latin typeface="+mn-lt"/>
                <a:ea typeface="+mn-ea"/>
                <a:cs typeface="+mn-cs"/>
              </a:defRPr>
            </a:lvl6pPr>
            <a:lvl7pPr marL="3454512">
              <a:defRPr>
                <a:latin typeface="+mn-lt"/>
                <a:ea typeface="+mn-ea"/>
                <a:cs typeface="+mn-cs"/>
              </a:defRPr>
            </a:lvl7pPr>
            <a:lvl8pPr marL="4030264">
              <a:defRPr>
                <a:latin typeface="+mn-lt"/>
                <a:ea typeface="+mn-ea"/>
                <a:cs typeface="+mn-cs"/>
              </a:defRPr>
            </a:lvl8pPr>
            <a:lvl9pPr marL="4606016">
              <a:defRPr>
                <a:latin typeface="+mn-lt"/>
                <a:ea typeface="+mn-ea"/>
                <a:cs typeface="+mn-cs"/>
              </a:defRPr>
            </a:lvl9pPr>
          </a:lstStyle>
          <a:p>
            <a:pPr marL="457200" lvl="2" indent="-457200">
              <a:buFont typeface="Arial" panose="020B0604020202020204" pitchFamily="34" charset="0"/>
              <a:buChar char="•"/>
            </a:pPr>
            <a:r>
              <a:rPr lang="en-US" sz="2200" dirty="0"/>
              <a:t>Attend the </a:t>
            </a:r>
            <a:r>
              <a:rPr lang="en-US" sz="2200" i="1" dirty="0"/>
              <a:t>COMMBUYS for Awarded Statewide Contract Vendors</a:t>
            </a:r>
            <a:r>
              <a:rPr lang="en-US" sz="2200" dirty="0"/>
              <a:t> class. Find information </a:t>
            </a:r>
            <a:r>
              <a:rPr lang="en-US" sz="2200" dirty="0">
                <a:solidFill>
                  <a:schemeClr val="bg1">
                    <a:lumMod val="50000"/>
                  </a:schemeClr>
                </a:solidFill>
                <a:hlinkClick r:id="rId3"/>
              </a:rPr>
              <a:t>here</a:t>
            </a:r>
            <a:r>
              <a:rPr lang="en-US" sz="2200" dirty="0">
                <a:solidFill>
                  <a:schemeClr val="bg1">
                    <a:lumMod val="50000"/>
                  </a:schemeClr>
                </a:solidFill>
              </a:rPr>
              <a:t>.</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11485453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9ce38db-efdb-4708-8c34-9908d67fb011" xsi:nil="true"/>
    <Files xmlns="6b33c406-dd06-4363-a0cc-3f7e8f9bebb6" xsi:nil="true"/>
    <lcf76f155ced4ddcb4097134ff3c332f xmlns="6b33c406-dd06-4363-a0cc-3f7e8f9bebb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D9FA200C105D148852060FBA715ACE8" ma:contentTypeVersion="17" ma:contentTypeDescription="Create a new document." ma:contentTypeScope="" ma:versionID="ef348235095c91aa176ebb758d919252">
  <xsd:schema xmlns:xsd="http://www.w3.org/2001/XMLSchema" xmlns:xs="http://www.w3.org/2001/XMLSchema" xmlns:p="http://schemas.microsoft.com/office/2006/metadata/properties" xmlns:ns2="6b33c406-dd06-4363-a0cc-3f7e8f9bebb6" xmlns:ns3="09ce38db-efdb-4708-8c34-9908d67fb011" targetNamespace="http://schemas.microsoft.com/office/2006/metadata/properties" ma:root="true" ma:fieldsID="04da96e26dfa6dec1299a5c6e74b423a" ns2:_="" ns3:_="">
    <xsd:import namespace="6b33c406-dd06-4363-a0cc-3f7e8f9bebb6"/>
    <xsd:import namespace="09ce38db-efdb-4708-8c34-9908d67fb011"/>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ServiceObjectDetectorVersions" minOccurs="0"/>
                <xsd:element ref="ns2:File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33c406-dd06-4363-a0cc-3f7e8f9beb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Files" ma:index="22" nillable="true" ma:displayName="Files" ma:format="Dropdown" ma:internalName="Files" ma:percentage="FALSE">
      <xsd:simpleType>
        <xsd:restriction base="dms:Number"/>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9ce38db-efdb-4708-8c34-9908d67fb01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0b7012c-f701-4a59-bd35-95e7d22289f7}" ma:internalName="TaxCatchAll" ma:showField="CatchAllData" ma:web="09ce38db-efdb-4708-8c34-9908d67fb01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68AF3A-E3C7-4980-9621-FD3EC1CADB26}">
  <ds:schemaRefs>
    <ds:schemaRef ds:uri="http://schemas.microsoft.com/office/2006/metadata/properties"/>
    <ds:schemaRef ds:uri="http://schemas.microsoft.com/office/infopath/2007/PartnerControls"/>
    <ds:schemaRef ds:uri="09ce38db-efdb-4708-8c34-9908d67fb011"/>
    <ds:schemaRef ds:uri="6b33c406-dd06-4363-a0cc-3f7e8f9bebb6"/>
  </ds:schemaRefs>
</ds:datastoreItem>
</file>

<file path=customXml/itemProps2.xml><?xml version="1.0" encoding="utf-8"?>
<ds:datastoreItem xmlns:ds="http://schemas.openxmlformats.org/officeDocument/2006/customXml" ds:itemID="{3F97421C-91F1-4A56-B760-9B1C445E313D}">
  <ds:schemaRefs>
    <ds:schemaRef ds:uri="http://schemas.microsoft.com/sharepoint/v3/contenttype/forms"/>
  </ds:schemaRefs>
</ds:datastoreItem>
</file>

<file path=customXml/itemProps3.xml><?xml version="1.0" encoding="utf-8"?>
<ds:datastoreItem xmlns:ds="http://schemas.openxmlformats.org/officeDocument/2006/customXml" ds:itemID="{E6F27040-6233-4896-9106-3DCCB404EC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33c406-dd06-4363-a0cc-3f7e8f9bebb6"/>
    <ds:schemaRef ds:uri="09ce38db-efdb-4708-8c34-9908d67fb0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2570</TotalTime>
  <Words>7203</Words>
  <Application>Microsoft Office PowerPoint</Application>
  <PresentationFormat>Custom</PresentationFormat>
  <Paragraphs>589</Paragraphs>
  <Slides>42</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Calibri Light</vt:lpstr>
      <vt:lpstr>Cambria</vt:lpstr>
      <vt:lpstr>Times New Roman</vt:lpstr>
      <vt:lpstr>Office Theme</vt:lpstr>
      <vt:lpstr>FAC114 Janitorial Services, Environmentally Preferable</vt:lpstr>
      <vt:lpstr>Webinar Logistics</vt:lpstr>
      <vt:lpstr>Agenda</vt:lpstr>
      <vt:lpstr>PowerPoint Presentation</vt:lpstr>
      <vt:lpstr>PowerPoint Presentation</vt:lpstr>
      <vt:lpstr>PowerPoint Presentation</vt:lpstr>
      <vt:lpstr>Eligible Entities</vt:lpstr>
      <vt:lpstr>Use of COMMBUYS</vt:lpstr>
      <vt:lpstr>Use of COMMBUYS</vt:lpstr>
      <vt:lpstr>Marketing Your Contract</vt:lpstr>
      <vt:lpstr>Stay in Touch!</vt:lpstr>
      <vt:lpstr>Contract Reporting</vt:lpstr>
      <vt:lpstr>Contract Reporting Deadlines</vt:lpstr>
      <vt:lpstr>Contract Reporting - Sales</vt:lpstr>
      <vt:lpstr>Contract Reporting – Administration Fee</vt:lpstr>
      <vt:lpstr>Contract Reporting – Administration Fee</vt:lpstr>
      <vt:lpstr>Environmentally Preferable Products (EPP)</vt:lpstr>
      <vt:lpstr>Environmentally Preferable Products (EPP) Continued</vt:lpstr>
      <vt:lpstr>Business Updates</vt:lpstr>
      <vt:lpstr>Training</vt:lpstr>
      <vt:lpstr>Resources</vt:lpstr>
      <vt:lpstr>FAC114 Vendor Expectations</vt:lpstr>
      <vt:lpstr>Executive Order 595 Updated COVID-19 Guidance</vt:lpstr>
      <vt:lpstr>Dmitriy Nikolayev Director of Programs, Policy, and Reporting </vt:lpstr>
      <vt:lpstr>What is Supplier Diversity?</vt:lpstr>
      <vt:lpstr>What is the Supplier Diversity Program (SDP)?</vt:lpstr>
      <vt:lpstr>Key Contract Requirements</vt:lpstr>
      <vt:lpstr>Supplier Diversity Program Plan Forms</vt:lpstr>
      <vt:lpstr>Eligible Partner Certifications</vt:lpstr>
      <vt:lpstr>Online Directories of Certified Businesses</vt:lpstr>
      <vt:lpstr>Program Flexibility</vt:lpstr>
      <vt:lpstr>Partnership Options</vt:lpstr>
      <vt:lpstr>Partnership Options</vt:lpstr>
      <vt:lpstr>Finding Eligible Certified Partners</vt:lpstr>
      <vt:lpstr>How to Report</vt:lpstr>
      <vt:lpstr>How to Stay in Compliance</vt:lpstr>
      <vt:lpstr>Important Points</vt:lpstr>
      <vt:lpstr>Resources and Contact Information</vt:lpstr>
      <vt:lpstr>Contact Us</vt:lpstr>
      <vt:lpstr>FAC114 Contract Kickoff Event</vt:lpstr>
      <vt:lpstr>FAC114 Vendor Presentations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 powerpoint presentation template</dc:title>
  <dc:creator>Foster, Lydia (OSD)</dc:creator>
  <cp:lastModifiedBy>Henry, Tatiana (OSD)</cp:lastModifiedBy>
  <cp:revision>184</cp:revision>
  <dcterms:created xsi:type="dcterms:W3CDTF">2020-06-30T19:26:20Z</dcterms:created>
  <dcterms:modified xsi:type="dcterms:W3CDTF">2026-07-28T17:24:06Z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2020-06-30T00:00:00Z</vt:filetime>
  </property>
  <property fmtid="{D5CDD505-2E9C-101B-9397-08002B2CF9AE}" pid="3" name="Creator">
    <vt:lpwstr>Adobe Illustrator 24.2 (Windows)</vt:lpwstr>
  </property>
  <property fmtid="{D5CDD505-2E9C-101B-9397-08002B2CF9AE}" pid="4" name="LastSaved">
    <vt:filetime>2020-06-30T00:00:00Z</vt:filetime>
  </property>
  <property fmtid="{D5CDD505-2E9C-101B-9397-08002B2CF9AE}" pid="5" name="ContentTypeId">
    <vt:lpwstr>0x010100DD9FA200C105D148852060FBA715ACE8</vt:lpwstr>
  </property>
  <property fmtid="{D5CDD505-2E9C-101B-9397-08002B2CF9AE}" pid="6" name="Order">
    <vt:r8>8102400</vt:r8>
  </property>
</Properties>
</file>